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2" r:id="rId4"/>
  </p:sldMasterIdLst>
  <p:sldIdLst>
    <p:sldId id="256" r:id="rId5"/>
    <p:sldId id="257" r:id="rId6"/>
    <p:sldId id="259" r:id="rId7"/>
    <p:sldId id="260"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8" r:id="rId53"/>
  </p:sldIdLst>
  <p:sldSz cx="12192000" cy="6858000"/>
  <p:notesSz cx="6794500"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730573-8601-8359-3BAF-3B6AD7A8F9FD}" v="7" dt="2025-11-04T12:58:54.5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6" autoAdjust="0"/>
    <p:restoredTop sz="94660"/>
  </p:normalViewPr>
  <p:slideViewPr>
    <p:cSldViewPr snapToGrid="0">
      <p:cViewPr varScale="1">
        <p:scale>
          <a:sx n="70" d="100"/>
          <a:sy n="70" d="100"/>
        </p:scale>
        <p:origin x="5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8AB43601-052F-4EB6-938D-3799296679E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105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2743788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7912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475113-593B-495A-BBBC-B49F0481C4E6}"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227238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475113-593B-495A-BBBC-B49F0481C4E6}" type="datetimeFigureOut">
              <a:rPr lang="en-GB" smtClean="0"/>
              <a:t>09/11/2025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B43601-052F-4EB6-938D-3799296679E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7289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475113-593B-495A-BBBC-B49F0481C4E6}" type="datetimeFigureOut">
              <a:rPr lang="en-GB" smtClean="0"/>
              <a:t>09/11/2025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B43601-052F-4EB6-938D-3799296679E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5455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475113-593B-495A-BBBC-B49F0481C4E6}" type="datetimeFigureOut">
              <a:rPr lang="en-GB" smtClean="0"/>
              <a:t>09/11/2025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3395998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475113-593B-495A-BBBC-B49F0481C4E6}"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B43601-052F-4EB6-938D-3799296679E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461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475113-593B-495A-BBBC-B49F0481C4E6}"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3802777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475113-593B-495A-BBBC-B49F0481C4E6}"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267903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39805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3201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spTree>
    <p:extLst>
      <p:ext uri="{BB962C8B-B14F-4D97-AF65-F5344CB8AC3E}">
        <p14:creationId xmlns:p14="http://schemas.microsoft.com/office/powerpoint/2010/main" val="2564861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755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46312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4882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75113-593B-495A-BBBC-B49F0481C4E6}"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B43601-052F-4EB6-938D-3799296679E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617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E475113-593B-495A-BBBC-B49F0481C4E6}" type="datetimeFigureOut">
              <a:rPr lang="en-GB" smtClean="0"/>
              <a:t>09/11/2025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B43601-052F-4EB6-938D-3799296679EF}" type="slidenum">
              <a:rPr lang="en-GB" smtClean="0"/>
              <a:t>‹#›</a:t>
            </a:fld>
            <a:endParaRPr lang="en-GB"/>
          </a:p>
        </p:txBody>
      </p:sp>
    </p:spTree>
    <p:extLst>
      <p:ext uri="{BB962C8B-B14F-4D97-AF65-F5344CB8AC3E}">
        <p14:creationId xmlns:p14="http://schemas.microsoft.com/office/powerpoint/2010/main" val="2873659393"/>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sen@hoywell.worcs.sch.u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localofferbirmingham.co.uk/" TargetMode="External"/><Relationship Id="rId2" Type="http://schemas.openxmlformats.org/officeDocument/2006/relationships/hyperlink" Target="https://www.worcestershire.gov.uk/council-services/schools-education-and-learning/send-local-offe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SEND Information Report</a:t>
            </a:r>
            <a:endParaRPr lang="en-GB" dirty="0"/>
          </a:p>
        </p:txBody>
      </p:sp>
      <p:sp>
        <p:nvSpPr>
          <p:cNvPr id="3" name="Subtitle 2"/>
          <p:cNvSpPr>
            <a:spLocks noGrp="1"/>
          </p:cNvSpPr>
          <p:nvPr>
            <p:ph type="subTitle" idx="1"/>
          </p:nvPr>
        </p:nvSpPr>
        <p:spPr/>
        <p:txBody>
          <a:bodyPr/>
          <a:lstStyle/>
          <a:p>
            <a:r>
              <a:rPr lang="en-US" dirty="0"/>
              <a:t>Sept 2025- July 2026</a:t>
            </a:r>
            <a:endParaRPr lang="en-GB" dirty="0"/>
          </a:p>
        </p:txBody>
      </p:sp>
    </p:spTree>
    <p:extLst>
      <p:ext uri="{BB962C8B-B14F-4D97-AF65-F5344CB8AC3E}">
        <p14:creationId xmlns:p14="http://schemas.microsoft.com/office/powerpoint/2010/main" val="169674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endParaRPr lang="en-GB" dirty="0"/>
          </a:p>
        </p:txBody>
      </p:sp>
      <p:sp>
        <p:nvSpPr>
          <p:cNvPr id="3" name="Content Placeholder 2"/>
          <p:cNvSpPr>
            <a:spLocks noGrp="1"/>
          </p:cNvSpPr>
          <p:nvPr>
            <p:ph idx="1"/>
          </p:nvPr>
        </p:nvSpPr>
        <p:spPr>
          <a:xfrm>
            <a:off x="1295401" y="3108960"/>
            <a:ext cx="9601196" cy="2766908"/>
          </a:xfrm>
        </p:spPr>
        <p:txBody>
          <a:bodyPr/>
          <a:lstStyle/>
          <a:p>
            <a:pPr marL="0" indent="0">
              <a:buNone/>
            </a:pPr>
            <a:r>
              <a:rPr lang="en-US" sz="2800" dirty="0"/>
              <a:t>Welcome to our SEND Information Report which is part of the Worcestershire Local Offer for learners with Special Educational Needs and/or Disabilities (SEND). </a:t>
            </a:r>
          </a:p>
          <a:p>
            <a:pPr marL="0" indent="0">
              <a:buNone/>
            </a:pPr>
            <a:endParaRPr lang="en-US" dirty="0"/>
          </a:p>
        </p:txBody>
      </p:sp>
    </p:spTree>
    <p:extLst>
      <p:ext uri="{BB962C8B-B14F-4D97-AF65-F5344CB8AC3E}">
        <p14:creationId xmlns:p14="http://schemas.microsoft.com/office/powerpoint/2010/main" val="4237281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87240" y="950614"/>
            <a:ext cx="10375271" cy="4062651"/>
          </a:xfrm>
          <a:prstGeom prst="rect">
            <a:avLst/>
          </a:prstGeom>
          <a:noFill/>
        </p:spPr>
        <p:txBody>
          <a:bodyPr wrap="square" rtlCol="0">
            <a:spAutoFit/>
          </a:bodyPr>
          <a:lstStyle/>
          <a:p>
            <a:endParaRPr lang="en-US" sz="2400" dirty="0"/>
          </a:p>
          <a:p>
            <a:r>
              <a:rPr lang="en-US" sz="2400" dirty="0"/>
              <a:t>At </a:t>
            </a:r>
            <a:r>
              <a:rPr lang="en-US" sz="2400" dirty="0" err="1"/>
              <a:t>Holywell</a:t>
            </a:r>
            <a:r>
              <a:rPr lang="en-US" sz="2400" dirty="0"/>
              <a:t> Primary and Nursery school we value all members of the school community. Our Local Offer has been initially produced by the </a:t>
            </a:r>
            <a:r>
              <a:rPr lang="en-US" sz="2400" dirty="0" err="1"/>
              <a:t>SENDCo</a:t>
            </a:r>
            <a:r>
              <a:rPr lang="en-US" sz="2400" dirty="0"/>
              <a:t> and Senior Management, in consultation with parents and the Governing Body. We welcome your comments on our offer, so please do contact us at </a:t>
            </a:r>
            <a:r>
              <a:rPr lang="en-US" sz="2400" dirty="0">
                <a:hlinkClick r:id="rId2"/>
              </a:rPr>
              <a:t>sen@hoywell.worcs.sch.uk</a:t>
            </a:r>
            <a:r>
              <a:rPr lang="en-US" sz="2400" dirty="0"/>
              <a:t>. Your email will be picked up by our </a:t>
            </a:r>
            <a:r>
              <a:rPr lang="en-US" sz="2400" dirty="0" err="1"/>
              <a:t>SENDCo</a:t>
            </a:r>
            <a:r>
              <a:rPr lang="en-US" sz="2400" dirty="0"/>
              <a:t>, Miss </a:t>
            </a:r>
            <a:r>
              <a:rPr lang="en-US" sz="2400" dirty="0" err="1"/>
              <a:t>Beckie</a:t>
            </a:r>
            <a:r>
              <a:rPr lang="en-US" sz="2400" dirty="0"/>
              <a:t> Evans. </a:t>
            </a:r>
          </a:p>
          <a:p>
            <a:endParaRPr lang="en-US" sz="2400" dirty="0"/>
          </a:p>
          <a:p>
            <a:r>
              <a:rPr lang="en-US" sz="2400" dirty="0"/>
              <a:t>All schools are supported to be as inclusive as possible, with the needs of pupils with Special Educational Needs and Disabilities being met in a mainstream setting wherever possible. </a:t>
            </a:r>
            <a:endParaRPr lang="en-GB" sz="2400" dirty="0"/>
          </a:p>
          <a:p>
            <a:endParaRPr lang="en-GB" dirty="0"/>
          </a:p>
        </p:txBody>
      </p:sp>
    </p:spTree>
    <p:extLst>
      <p:ext uri="{BB962C8B-B14F-4D97-AF65-F5344CB8AC3E}">
        <p14:creationId xmlns:p14="http://schemas.microsoft.com/office/powerpoint/2010/main" val="650994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Local Offer? </a:t>
            </a:r>
            <a:endParaRPr lang="en-GB" dirty="0"/>
          </a:p>
        </p:txBody>
      </p:sp>
      <p:sp>
        <p:nvSpPr>
          <p:cNvPr id="3" name="Content Placeholder 2"/>
          <p:cNvSpPr>
            <a:spLocks noGrp="1"/>
          </p:cNvSpPr>
          <p:nvPr>
            <p:ph idx="1"/>
          </p:nvPr>
        </p:nvSpPr>
        <p:spPr>
          <a:xfrm>
            <a:off x="932506" y="2556932"/>
            <a:ext cx="10284737" cy="3318936"/>
          </a:xfrm>
        </p:spPr>
        <p:txBody>
          <a:bodyPr>
            <a:normAutofit fontScale="85000" lnSpcReduction="20000"/>
          </a:bodyPr>
          <a:lstStyle/>
          <a:p>
            <a:pPr marL="0" indent="0">
              <a:buNone/>
            </a:pPr>
            <a:r>
              <a:rPr lang="en-US" dirty="0"/>
              <a:t>The LA Local Offer</a:t>
            </a:r>
          </a:p>
          <a:p>
            <a:pPr marL="0" indent="0">
              <a:buNone/>
            </a:pPr>
            <a:r>
              <a:rPr lang="en-US" dirty="0"/>
              <a:t>The ‘Children and Families Bill’ (2014) requires all Local Authorities and schools to publish and keep under review information about services they expect to be available for all children and young people with Special Educational Needs and Disabilities, aged 0-25. This is called the ‘Local Offer’. </a:t>
            </a:r>
          </a:p>
          <a:p>
            <a:pPr marL="0" indent="0">
              <a:buNone/>
            </a:pPr>
            <a:r>
              <a:rPr lang="en-US" dirty="0"/>
              <a:t>The Local Offer is intended to improve the choice for families. It is also an important resource for parents, in order for them to understand the range of services and provision in the local area.</a:t>
            </a:r>
          </a:p>
          <a:p>
            <a:pPr marL="0" indent="0">
              <a:buNone/>
            </a:pPr>
            <a:r>
              <a:rPr lang="en-US" dirty="0"/>
              <a:t>Worcestershire Local Offer- </a:t>
            </a:r>
            <a:r>
              <a:rPr lang="en-US" dirty="0">
                <a:hlinkClick r:id="rId2"/>
              </a:rPr>
              <a:t>https://www.worcestershire.gov.uk/council-services/schools-education-and-learning/send-local-offer</a:t>
            </a:r>
            <a:r>
              <a:rPr lang="en-US" dirty="0"/>
              <a:t> </a:t>
            </a:r>
          </a:p>
          <a:p>
            <a:pPr marL="0" indent="0">
              <a:buNone/>
            </a:pPr>
            <a:r>
              <a:rPr lang="en-US" dirty="0"/>
              <a:t>Birmingham Local Offer- </a:t>
            </a:r>
            <a:r>
              <a:rPr lang="en-US" dirty="0">
                <a:hlinkClick r:id="rId3"/>
              </a:rPr>
              <a:t>https://www.localofferbirmingham.co.uk/</a:t>
            </a:r>
            <a:r>
              <a:rPr lang="en-US" dirty="0"/>
              <a:t> </a:t>
            </a:r>
          </a:p>
          <a:p>
            <a:pPr marL="0" indent="0">
              <a:buNone/>
            </a:pPr>
            <a:r>
              <a:rPr lang="en-US" dirty="0"/>
              <a:t>(Links to both are available on our school website)  </a:t>
            </a:r>
          </a:p>
          <a:p>
            <a:pPr marL="0" indent="0">
              <a:buNone/>
            </a:pPr>
            <a:endParaRPr lang="en-GB" dirty="0"/>
          </a:p>
        </p:txBody>
      </p:sp>
    </p:spTree>
    <p:extLst>
      <p:ext uri="{BB962C8B-B14F-4D97-AF65-F5344CB8AC3E}">
        <p14:creationId xmlns:p14="http://schemas.microsoft.com/office/powerpoint/2010/main" val="3947529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1"/>
            <a:ext cx="6241816" cy="3321911"/>
          </a:xfrm>
        </p:spPr>
        <p:txBody>
          <a:bodyPr>
            <a:normAutofit/>
          </a:bodyPr>
          <a:lstStyle/>
          <a:p>
            <a:r>
              <a:rPr lang="en-US" sz="3200" dirty="0"/>
              <a:t>Your child has Special Educational Needs and Disabilities. </a:t>
            </a:r>
            <a:br>
              <a:rPr lang="en-US" sz="3200" dirty="0"/>
            </a:br>
            <a:br>
              <a:rPr lang="en-US" sz="3200" dirty="0"/>
            </a:br>
            <a:r>
              <a:rPr lang="en-US" sz="3200" dirty="0"/>
              <a:t>What can we at </a:t>
            </a:r>
            <a:r>
              <a:rPr lang="en-US" sz="3200" dirty="0" err="1"/>
              <a:t>Holywell</a:t>
            </a:r>
            <a:r>
              <a:rPr lang="en-US" sz="3200" dirty="0"/>
              <a:t> Primary and Nursery School offer you? </a:t>
            </a:r>
            <a:endParaRPr lang="en-GB" sz="3200" dirty="0"/>
          </a:p>
        </p:txBody>
      </p:sp>
      <p:sp>
        <p:nvSpPr>
          <p:cNvPr id="6" name="Picture Placeholder 5"/>
          <p:cNvSpPr>
            <a:spLocks noGrp="1"/>
          </p:cNvSpPr>
          <p:nvPr>
            <p:ph type="pic" idx="1"/>
          </p:nvPr>
        </p:nvSpPr>
        <p:spPr>
          <a:xfrm>
            <a:off x="7931869" y="815063"/>
            <a:ext cx="3063347" cy="4775200"/>
          </a:xfrm>
        </p:spPr>
      </p:sp>
      <p:pic>
        <p:nvPicPr>
          <p:cNvPr id="1026" name="Picture 2" descr="Image result for holywell primary school bad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2635" y="1522875"/>
            <a:ext cx="2781813" cy="3359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171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1972" y="914400"/>
            <a:ext cx="10474860" cy="4524315"/>
          </a:xfrm>
          <a:prstGeom prst="rect">
            <a:avLst/>
          </a:prstGeom>
          <a:noFill/>
        </p:spPr>
        <p:txBody>
          <a:bodyPr wrap="square" rtlCol="0">
            <a:spAutoFit/>
          </a:bodyPr>
          <a:lstStyle/>
          <a:p>
            <a:r>
              <a:rPr lang="en-US" dirty="0"/>
              <a:t>At </a:t>
            </a:r>
            <a:r>
              <a:rPr lang="en-US" dirty="0" err="1"/>
              <a:t>Holywell</a:t>
            </a:r>
            <a:r>
              <a:rPr lang="en-US" dirty="0"/>
              <a:t> Primary School we embrace the fact that every child is unique and, therefore, the educational needs of every child is different; this is definitely the case for children with Special Educational Needs and Disabilities. We ensure that all children are equally valued by having equal access to a broad and balanced curriculum which is differentiated to meet individual needs and abilities. </a:t>
            </a:r>
          </a:p>
          <a:p>
            <a:endParaRPr lang="en-US" dirty="0"/>
          </a:p>
          <a:p>
            <a:pPr marL="285750" indent="-285750">
              <a:buFont typeface="Arial" panose="020B0604020202020204" pitchFamily="34" charset="0"/>
              <a:buChar char="•"/>
            </a:pPr>
            <a:r>
              <a:rPr lang="en-US" dirty="0"/>
              <a:t>We have effective procedures for SEND, taking into account the current Code of </a:t>
            </a:r>
            <a:r>
              <a:rPr lang="en-US" dirty="0" err="1"/>
              <a:t>Practise</a:t>
            </a:r>
            <a:r>
              <a:rPr lang="en-US" dirty="0"/>
              <a:t> (2015). </a:t>
            </a:r>
          </a:p>
          <a:p>
            <a:pPr marL="285750" indent="-285750">
              <a:buFont typeface="Arial" panose="020B0604020202020204" pitchFamily="34" charset="0"/>
              <a:buChar char="•"/>
            </a:pPr>
            <a:r>
              <a:rPr lang="en-US" dirty="0"/>
              <a:t>We have successful communication between teachers, teaching assistants, children with SEND, parents of SEND children and outside agencies. </a:t>
            </a:r>
          </a:p>
          <a:p>
            <a:pPr marL="285750" indent="-285750">
              <a:buFont typeface="Arial" panose="020B0604020202020204" pitchFamily="34" charset="0"/>
              <a:buChar char="•"/>
            </a:pPr>
            <a:r>
              <a:rPr lang="en-US" dirty="0"/>
              <a:t>We acknowledge and draw upon parents knowledge and expertise of their own children. </a:t>
            </a:r>
          </a:p>
          <a:p>
            <a:pPr marL="285750" indent="-285750">
              <a:buFont typeface="Arial" panose="020B0604020202020204" pitchFamily="34" charset="0"/>
              <a:buChar char="•"/>
            </a:pPr>
            <a:r>
              <a:rPr lang="en-US" dirty="0"/>
              <a:t>We are committed to developing the knowledge and skills of all staff to manage the challenges of the range of needs in the school, and to ensure that all the support is of the highest quality. </a:t>
            </a:r>
          </a:p>
          <a:p>
            <a:pPr marL="285750" indent="-285750">
              <a:buFont typeface="Arial" panose="020B0604020202020204" pitchFamily="34" charset="0"/>
              <a:buChar char="•"/>
            </a:pPr>
            <a:r>
              <a:rPr lang="en-US" dirty="0"/>
              <a:t>We have strong links with our feeder schools and liaise well with them regarding children moving into their school and any movements between schools. </a:t>
            </a:r>
          </a:p>
          <a:p>
            <a:pPr marL="285750" indent="-285750">
              <a:buFont typeface="Arial" panose="020B0604020202020204" pitchFamily="34" charset="0"/>
              <a:buChar char="•"/>
            </a:pPr>
            <a:r>
              <a:rPr lang="en-US" dirty="0"/>
              <a:t>We work very closely and have a very strong relationship with our surrounding nurseries, in order to work together on meeting the needs of all children and continuing the learning journey. </a:t>
            </a:r>
          </a:p>
          <a:p>
            <a:pPr marL="285750" indent="-285750">
              <a:buFont typeface="Arial" panose="020B0604020202020204" pitchFamily="34" charset="0"/>
              <a:buChar char="•"/>
            </a:pPr>
            <a:r>
              <a:rPr lang="en-US" dirty="0"/>
              <a:t>We ensure that the consideration of SEND crosses all curriculum areas and all aspects of teaching and learning. </a:t>
            </a:r>
            <a:endParaRPr lang="en-GB" dirty="0"/>
          </a:p>
        </p:txBody>
      </p:sp>
    </p:spTree>
    <p:extLst>
      <p:ext uri="{BB962C8B-B14F-4D97-AF65-F5344CB8AC3E}">
        <p14:creationId xmlns:p14="http://schemas.microsoft.com/office/powerpoint/2010/main" val="367847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Identifying the Special Educational Needs of Pupils. </a:t>
            </a:r>
            <a:endParaRPr lang="en-GB" dirty="0"/>
          </a:p>
        </p:txBody>
      </p:sp>
      <p:sp>
        <p:nvSpPr>
          <p:cNvPr id="3" name="Content Placeholder 2"/>
          <p:cNvSpPr>
            <a:spLocks noGrp="1"/>
          </p:cNvSpPr>
          <p:nvPr>
            <p:ph idx="1"/>
          </p:nvPr>
        </p:nvSpPr>
        <p:spPr/>
        <p:txBody>
          <a:bodyPr>
            <a:normAutofit fontScale="92500"/>
          </a:bodyPr>
          <a:lstStyle/>
          <a:p>
            <a:pPr marL="0" indent="0">
              <a:buNone/>
            </a:pPr>
            <a:r>
              <a:rPr lang="en-US" dirty="0"/>
              <a:t>At different times in their school life, a child or young person may have a special educational need. The code of practice 2015 defines SEND as follows; </a:t>
            </a:r>
          </a:p>
          <a:p>
            <a:pPr marL="0" indent="0">
              <a:buNone/>
            </a:pPr>
            <a:r>
              <a:rPr lang="en-US" i="1" dirty="0"/>
              <a:t>‘A child or young person has SEND if they have a learning difficulty which calls for special education provision to be made for him or her. A child of compulsory school age has a learning difficulty or disability if he or she:</a:t>
            </a:r>
          </a:p>
          <a:p>
            <a:pPr marL="457200" indent="-457200">
              <a:buAutoNum type="alphaLcParenR"/>
            </a:pPr>
            <a:r>
              <a:rPr lang="en-US" i="1" dirty="0"/>
              <a:t>Has significantly greater difficulty in learning that the majority of others the same age, or</a:t>
            </a:r>
          </a:p>
          <a:p>
            <a:pPr marL="457200" indent="-457200">
              <a:buAutoNum type="alphaLcParenR"/>
            </a:pPr>
            <a:r>
              <a:rPr lang="en-US" i="1" dirty="0"/>
              <a:t>Has a disability which prevents or hinders him or her from making use of facilities of a kind generally provided for others of the same age in mainstream schools or post-16 institutions.’ </a:t>
            </a:r>
            <a:endParaRPr lang="en-GB" i="1" dirty="0"/>
          </a:p>
        </p:txBody>
      </p:sp>
    </p:spTree>
    <p:extLst>
      <p:ext uri="{BB962C8B-B14F-4D97-AF65-F5344CB8AC3E}">
        <p14:creationId xmlns:p14="http://schemas.microsoft.com/office/powerpoint/2010/main" val="1765123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5347" y="1004935"/>
            <a:ext cx="10311897" cy="3139321"/>
          </a:xfrm>
          <a:prstGeom prst="rect">
            <a:avLst/>
          </a:prstGeom>
          <a:noFill/>
        </p:spPr>
        <p:txBody>
          <a:bodyPr wrap="square" rtlCol="0">
            <a:spAutoFit/>
          </a:bodyPr>
          <a:lstStyle/>
          <a:p>
            <a:r>
              <a:rPr lang="en-US" dirty="0"/>
              <a:t>Where a pupil’s progress is significantly slower that that of their peers, or fails to match their previous rate of progress, despite high quality teaching targeted at specific areas of difficulty, it may be that the child has SEND. Class Teachers will speak with the parents and child, gathering information in order to complete an initial concerns checklist. This form will include the views of parents and pupils, as well as those of other adults working with the child, previous teachers and assessment results. This will be submitted to the </a:t>
            </a:r>
            <a:r>
              <a:rPr lang="en-US" dirty="0" err="1"/>
              <a:t>SENDCo</a:t>
            </a:r>
            <a:r>
              <a:rPr lang="en-US" dirty="0"/>
              <a:t>.</a:t>
            </a:r>
          </a:p>
          <a:p>
            <a:endParaRPr lang="en-US" dirty="0"/>
          </a:p>
          <a:p>
            <a:r>
              <a:rPr lang="en-US" dirty="0"/>
              <a:t>There can be many reasons why a learner may ‘fall behind’. These can include absences, movement between several schools, difficulties with speaking English or worries which distract them from their learning. </a:t>
            </a:r>
            <a:r>
              <a:rPr lang="en-US" dirty="0" err="1"/>
              <a:t>Holywell</a:t>
            </a:r>
            <a:r>
              <a:rPr lang="en-US" dirty="0"/>
              <a:t> Primary and Nursery School understand that children who experience these barriers to learning are vulnerable. This does not mean that all vulnerable learners have SEND. Only those with a learning difficulty that requires special educational provision will be identified as having SEND. </a:t>
            </a:r>
            <a:endParaRPr lang="en-GB" dirty="0"/>
          </a:p>
        </p:txBody>
      </p:sp>
    </p:spTree>
    <p:extLst>
      <p:ext uri="{BB962C8B-B14F-4D97-AF65-F5344CB8AC3E}">
        <p14:creationId xmlns:p14="http://schemas.microsoft.com/office/powerpoint/2010/main" val="3277339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3118104"/>
            <a:ext cx="9601196" cy="1883664"/>
          </a:xfrm>
        </p:spPr>
        <p:txBody>
          <a:bodyPr>
            <a:normAutofit/>
          </a:bodyPr>
          <a:lstStyle/>
          <a:p>
            <a:r>
              <a:rPr lang="en-US" dirty="0"/>
              <a:t>Children are identified as having SEND through the following process…</a:t>
            </a:r>
            <a:endParaRPr lang="en-GB" dirty="0"/>
          </a:p>
        </p:txBody>
      </p:sp>
    </p:spTree>
    <p:extLst>
      <p:ext uri="{BB962C8B-B14F-4D97-AF65-F5344CB8AC3E}">
        <p14:creationId xmlns:p14="http://schemas.microsoft.com/office/powerpoint/2010/main" val="1359166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Stage 1- Concerns</a:t>
            </a:r>
            <a:endParaRPr lang="en-GB" dirty="0"/>
          </a:p>
        </p:txBody>
      </p:sp>
      <p:pic>
        <p:nvPicPr>
          <p:cNvPr id="1028" name="Picture 4" descr="Image result for venn diagram 5 circles templat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15412" y="3100671"/>
            <a:ext cx="3877357" cy="258490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5014111" y="2562131"/>
            <a:ext cx="2163778" cy="646331"/>
          </a:xfrm>
          <a:prstGeom prst="rect">
            <a:avLst/>
          </a:prstGeom>
          <a:noFill/>
        </p:spPr>
        <p:txBody>
          <a:bodyPr wrap="square" rtlCol="0">
            <a:spAutoFit/>
          </a:bodyPr>
          <a:lstStyle/>
          <a:p>
            <a:r>
              <a:rPr lang="en-US" dirty="0"/>
              <a:t>Observations from Class/School Staff</a:t>
            </a:r>
            <a:endParaRPr lang="en-GB" dirty="0"/>
          </a:p>
        </p:txBody>
      </p:sp>
      <p:sp>
        <p:nvSpPr>
          <p:cNvPr id="15" name="TextBox 14"/>
          <p:cNvSpPr txBox="1"/>
          <p:nvPr/>
        </p:nvSpPr>
        <p:spPr>
          <a:xfrm>
            <a:off x="7242772" y="3775295"/>
            <a:ext cx="2634559" cy="369332"/>
          </a:xfrm>
          <a:prstGeom prst="rect">
            <a:avLst/>
          </a:prstGeom>
          <a:noFill/>
        </p:spPr>
        <p:txBody>
          <a:bodyPr wrap="square" rtlCol="0">
            <a:spAutoFit/>
          </a:bodyPr>
          <a:lstStyle/>
          <a:p>
            <a:r>
              <a:rPr lang="en-US" dirty="0"/>
              <a:t>Parental and Child View</a:t>
            </a:r>
            <a:endParaRPr lang="en-GB" dirty="0"/>
          </a:p>
        </p:txBody>
      </p:sp>
      <p:sp>
        <p:nvSpPr>
          <p:cNvPr id="16" name="TextBox 15"/>
          <p:cNvSpPr txBox="1"/>
          <p:nvPr/>
        </p:nvSpPr>
        <p:spPr>
          <a:xfrm>
            <a:off x="6944008" y="5314384"/>
            <a:ext cx="2091350" cy="369332"/>
          </a:xfrm>
          <a:prstGeom prst="rect">
            <a:avLst/>
          </a:prstGeom>
          <a:noFill/>
        </p:spPr>
        <p:txBody>
          <a:bodyPr wrap="square" rtlCol="0">
            <a:spAutoFit/>
          </a:bodyPr>
          <a:lstStyle/>
          <a:p>
            <a:r>
              <a:rPr lang="en-US" dirty="0"/>
              <a:t>Pupil Progress</a:t>
            </a:r>
            <a:endParaRPr lang="en-GB" dirty="0"/>
          </a:p>
        </p:txBody>
      </p:sp>
      <p:sp>
        <p:nvSpPr>
          <p:cNvPr id="17" name="TextBox 16"/>
          <p:cNvSpPr txBox="1"/>
          <p:nvPr/>
        </p:nvSpPr>
        <p:spPr>
          <a:xfrm>
            <a:off x="2444436" y="3612333"/>
            <a:ext cx="1874067" cy="646331"/>
          </a:xfrm>
          <a:prstGeom prst="rect">
            <a:avLst/>
          </a:prstGeom>
          <a:noFill/>
        </p:spPr>
        <p:txBody>
          <a:bodyPr wrap="square" rtlCol="0">
            <a:spAutoFit/>
          </a:bodyPr>
          <a:lstStyle/>
          <a:p>
            <a:r>
              <a:rPr lang="en-US" dirty="0"/>
              <a:t>Extraordinary circumstances</a:t>
            </a:r>
            <a:endParaRPr lang="en-GB" dirty="0"/>
          </a:p>
        </p:txBody>
      </p:sp>
      <p:sp>
        <p:nvSpPr>
          <p:cNvPr id="18" name="TextBox 17"/>
          <p:cNvSpPr txBox="1"/>
          <p:nvPr/>
        </p:nvSpPr>
        <p:spPr>
          <a:xfrm>
            <a:off x="2697933" y="5097101"/>
            <a:ext cx="1982709" cy="646331"/>
          </a:xfrm>
          <a:prstGeom prst="rect">
            <a:avLst/>
          </a:prstGeom>
          <a:noFill/>
        </p:spPr>
        <p:txBody>
          <a:bodyPr wrap="square" rtlCol="0">
            <a:spAutoFit/>
          </a:bodyPr>
          <a:lstStyle/>
          <a:p>
            <a:r>
              <a:rPr lang="en-US" dirty="0"/>
              <a:t>Previous data/ External Agencies</a:t>
            </a:r>
            <a:endParaRPr lang="en-GB" dirty="0"/>
          </a:p>
        </p:txBody>
      </p:sp>
    </p:spTree>
    <p:extLst>
      <p:ext uri="{BB962C8B-B14F-4D97-AF65-F5344CB8AC3E}">
        <p14:creationId xmlns:p14="http://schemas.microsoft.com/office/powerpoint/2010/main" val="1257854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0859" y="1774479"/>
            <a:ext cx="9750583" cy="2862322"/>
          </a:xfrm>
          <a:prstGeom prst="rect">
            <a:avLst/>
          </a:prstGeom>
          <a:noFill/>
        </p:spPr>
        <p:txBody>
          <a:bodyPr wrap="square" rtlCol="0">
            <a:spAutoFit/>
          </a:bodyPr>
          <a:lstStyle/>
          <a:p>
            <a:r>
              <a:rPr lang="en-US" sz="2000" dirty="0"/>
              <a:t>As this stage the Class Teacher (and the </a:t>
            </a:r>
            <a:r>
              <a:rPr lang="en-US" sz="2000" dirty="0" err="1"/>
              <a:t>SENDCo</a:t>
            </a:r>
            <a:r>
              <a:rPr lang="en-US" sz="2000" dirty="0"/>
              <a:t>, if needed) will review; </a:t>
            </a:r>
          </a:p>
          <a:p>
            <a:endParaRPr lang="en-US" sz="2000" dirty="0"/>
          </a:p>
          <a:p>
            <a:pPr marL="285750" indent="-285750">
              <a:buFont typeface="Arial" panose="020B0604020202020204" pitchFamily="34" charset="0"/>
              <a:buChar char="•"/>
            </a:pPr>
            <a:r>
              <a:rPr lang="en-US" sz="2000" dirty="0"/>
              <a:t>Previous progress, history and starting points. </a:t>
            </a:r>
          </a:p>
          <a:p>
            <a:pPr marL="285750" indent="-285750">
              <a:buFont typeface="Arial" panose="020B0604020202020204" pitchFamily="34" charset="0"/>
              <a:buChar char="•"/>
            </a:pPr>
            <a:r>
              <a:rPr lang="en-US" sz="2000" dirty="0"/>
              <a:t>Look at Wave 1 Provision and their classroom practice. </a:t>
            </a:r>
          </a:p>
          <a:p>
            <a:pPr marL="285750" indent="-285750">
              <a:buFont typeface="Arial" panose="020B0604020202020204" pitchFamily="34" charset="0"/>
              <a:buChar char="•"/>
            </a:pPr>
            <a:r>
              <a:rPr lang="en-US" sz="2000" dirty="0"/>
              <a:t>Hold discussions with parents and pupils. </a:t>
            </a:r>
          </a:p>
          <a:p>
            <a:pPr marL="285750" indent="-285750">
              <a:buFont typeface="Arial" panose="020B0604020202020204" pitchFamily="34" charset="0"/>
              <a:buChar char="•"/>
            </a:pPr>
            <a:r>
              <a:rPr lang="en-US" sz="2000" dirty="0"/>
              <a:t>Identify improvements to support.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After a period of time if improvements are not seen or we feel your child would benefit from further intervention, then we move to Stage 2.</a:t>
            </a:r>
            <a:endParaRPr lang="en-GB" sz="2000" dirty="0"/>
          </a:p>
        </p:txBody>
      </p:sp>
    </p:spTree>
    <p:extLst>
      <p:ext uri="{BB962C8B-B14F-4D97-AF65-F5344CB8AC3E}">
        <p14:creationId xmlns:p14="http://schemas.microsoft.com/office/powerpoint/2010/main" val="815774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2- Monitoring</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US" sz="3200" u="sng" dirty="0"/>
              <a:t>Class Teacher</a:t>
            </a:r>
          </a:p>
          <a:p>
            <a:pPr>
              <a:buFont typeface="Arial" panose="020B0604020202020204" pitchFamily="34" charset="0"/>
              <a:buChar char="•"/>
            </a:pPr>
            <a:r>
              <a:rPr lang="en-US" sz="3200" dirty="0"/>
              <a:t>Define progress and specific targets through Intervention Plan.</a:t>
            </a:r>
          </a:p>
          <a:p>
            <a:pPr>
              <a:buFont typeface="Arial" panose="020B0604020202020204" pitchFamily="34" charset="0"/>
              <a:buChar char="•"/>
            </a:pPr>
            <a:r>
              <a:rPr lang="en-US" sz="3200" dirty="0"/>
              <a:t>Targeted support at wave 2 and through ‘Quality First teaching’ </a:t>
            </a:r>
          </a:p>
          <a:p>
            <a:pPr>
              <a:buFont typeface="Arial" panose="020B0604020202020204" pitchFamily="34" charset="0"/>
              <a:buChar char="•"/>
            </a:pPr>
            <a:r>
              <a:rPr lang="en-US" sz="3200" dirty="0"/>
              <a:t>Pupil classified as a vulnerable learner. </a:t>
            </a:r>
          </a:p>
          <a:p>
            <a:pPr>
              <a:buFont typeface="Arial" panose="020B0604020202020204" pitchFamily="34" charset="0"/>
              <a:buChar char="•"/>
            </a:pPr>
            <a:r>
              <a:rPr lang="en-US" sz="3200" dirty="0"/>
              <a:t>Monitor and review impact (this could span over 1-2 terms)</a:t>
            </a:r>
          </a:p>
          <a:p>
            <a:pPr>
              <a:buFont typeface="Arial" panose="020B0604020202020204" pitchFamily="34" charset="0"/>
              <a:buChar char="•"/>
            </a:pPr>
            <a:r>
              <a:rPr lang="en-US" sz="3200" dirty="0"/>
              <a:t>Discuss impact and next steps with parents. </a:t>
            </a:r>
          </a:p>
          <a:p>
            <a:pPr marL="0" indent="0">
              <a:buNone/>
            </a:pPr>
            <a:endParaRPr lang="en-US" dirty="0"/>
          </a:p>
          <a:p>
            <a:pPr marL="0" indent="0">
              <a:buNone/>
            </a:pPr>
            <a:r>
              <a:rPr lang="en-US" sz="2900" dirty="0"/>
              <a:t>If progress/improvements then pupils will be continued to be monitored through normal school systems. </a:t>
            </a:r>
          </a:p>
          <a:p>
            <a:pPr marL="0" indent="0">
              <a:buNone/>
            </a:pPr>
            <a:r>
              <a:rPr lang="en-US" sz="2900" dirty="0"/>
              <a:t>If inadequate progress is made then class teachers will complete an initial concerns checklist and discussion will occur between class teacher and </a:t>
            </a:r>
            <a:r>
              <a:rPr lang="en-US" sz="2900" dirty="0" err="1"/>
              <a:t>SENDCo</a:t>
            </a:r>
            <a:r>
              <a:rPr lang="en-US" sz="2900" dirty="0"/>
              <a:t>. It is likely that the child will then move to Stage 3 SEND register as SEN Support. </a:t>
            </a:r>
          </a:p>
          <a:p>
            <a:pPr>
              <a:buFont typeface="Arial" panose="020B0604020202020204" pitchFamily="34" charset="0"/>
              <a:buChar char="•"/>
            </a:pPr>
            <a:endParaRPr lang="en-US" dirty="0"/>
          </a:p>
          <a:p>
            <a:pPr>
              <a:buFont typeface="Arial" panose="020B0604020202020204" pitchFamily="34" charset="0"/>
              <a:buChar char="•"/>
            </a:pPr>
            <a:endParaRPr lang="en-GB" dirty="0"/>
          </a:p>
        </p:txBody>
      </p:sp>
    </p:spTree>
    <p:extLst>
      <p:ext uri="{BB962C8B-B14F-4D97-AF65-F5344CB8AC3E}">
        <p14:creationId xmlns:p14="http://schemas.microsoft.com/office/powerpoint/2010/main" val="1949301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3- SEND register</a:t>
            </a:r>
            <a:endParaRPr lang="en-GB" dirty="0"/>
          </a:p>
        </p:txBody>
      </p:sp>
      <p:sp>
        <p:nvSpPr>
          <p:cNvPr id="3" name="Content Placeholder 2"/>
          <p:cNvSpPr>
            <a:spLocks noGrp="1"/>
          </p:cNvSpPr>
          <p:nvPr>
            <p:ph idx="1"/>
          </p:nvPr>
        </p:nvSpPr>
        <p:spPr/>
        <p:txBody>
          <a:bodyPr/>
          <a:lstStyle/>
          <a:p>
            <a:pPr marL="0" indent="0">
              <a:buNone/>
            </a:pPr>
            <a:r>
              <a:rPr lang="en-US" dirty="0"/>
              <a:t>Children will have their name put on the SEND register. </a:t>
            </a:r>
          </a:p>
          <a:p>
            <a:pPr marL="0" indent="0">
              <a:buNone/>
            </a:pPr>
            <a:r>
              <a:rPr lang="en-US" dirty="0"/>
              <a:t>Class Teachers complete a Learning Plan in partnership with parents and child. This will details strengths, weaknesses, targets and interventions. There will be a space for parents and child to comment. </a:t>
            </a:r>
          </a:p>
          <a:p>
            <a:pPr marL="0" indent="0">
              <a:buNone/>
            </a:pPr>
            <a:r>
              <a:rPr lang="en-US" dirty="0"/>
              <a:t>Parents can meet with </a:t>
            </a:r>
            <a:r>
              <a:rPr lang="en-US" dirty="0" err="1"/>
              <a:t>SENDCo</a:t>
            </a:r>
            <a:r>
              <a:rPr lang="en-US" dirty="0"/>
              <a:t> at any point, but will usually review their Learning Plan with their </a:t>
            </a:r>
            <a:r>
              <a:rPr lang="en-US" dirty="0" err="1"/>
              <a:t>classteacher</a:t>
            </a:r>
            <a:r>
              <a:rPr lang="en-US" dirty="0"/>
              <a:t>. </a:t>
            </a:r>
            <a:endParaRPr lang="en-GB" dirty="0"/>
          </a:p>
        </p:txBody>
      </p:sp>
    </p:spTree>
    <p:extLst>
      <p:ext uri="{BB962C8B-B14F-4D97-AF65-F5344CB8AC3E}">
        <p14:creationId xmlns:p14="http://schemas.microsoft.com/office/powerpoint/2010/main" val="1679787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5469" y="1167897"/>
            <a:ext cx="10203256" cy="3293209"/>
          </a:xfrm>
          <a:prstGeom prst="rect">
            <a:avLst/>
          </a:prstGeom>
          <a:noFill/>
        </p:spPr>
        <p:txBody>
          <a:bodyPr wrap="square" rtlCol="0">
            <a:spAutoFit/>
          </a:bodyPr>
          <a:lstStyle/>
          <a:p>
            <a:r>
              <a:rPr lang="en-US" sz="3200" dirty="0"/>
              <a:t>This process enables us to clarify whether the child has SEND or is underachieving due to gaps in their learning. Following this process, a child who is still demonstrating significant difficulties will be placed on SEND register and a graduated approach will be taken to addressing their SEND. </a:t>
            </a:r>
          </a:p>
          <a:p>
            <a:endParaRPr lang="en-US" sz="2400" dirty="0"/>
          </a:p>
          <a:p>
            <a:endParaRPr lang="en-GB" sz="2400" dirty="0"/>
          </a:p>
        </p:txBody>
      </p:sp>
    </p:spTree>
    <p:extLst>
      <p:ext uri="{BB962C8B-B14F-4D97-AF65-F5344CB8AC3E}">
        <p14:creationId xmlns:p14="http://schemas.microsoft.com/office/powerpoint/2010/main" val="3659214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Identification of SEND and Graduated Response. </a:t>
            </a:r>
            <a:endParaRPr lang="en-GB" dirty="0"/>
          </a:p>
        </p:txBody>
      </p:sp>
      <p:sp>
        <p:nvSpPr>
          <p:cNvPr id="3" name="Content Placeholder 2"/>
          <p:cNvSpPr>
            <a:spLocks noGrp="1"/>
          </p:cNvSpPr>
          <p:nvPr>
            <p:ph idx="1"/>
          </p:nvPr>
        </p:nvSpPr>
        <p:spPr/>
        <p:txBody>
          <a:bodyPr>
            <a:normAutofit/>
          </a:bodyPr>
          <a:lstStyle/>
          <a:p>
            <a:pPr marL="0" indent="0">
              <a:buNone/>
            </a:pPr>
            <a:r>
              <a:rPr lang="en-US" sz="1600" dirty="0"/>
              <a:t>As for all children plus:</a:t>
            </a:r>
          </a:p>
          <a:p>
            <a:pPr>
              <a:buFont typeface="Arial" panose="020B0604020202020204" pitchFamily="34" charset="0"/>
              <a:buChar char="•"/>
            </a:pPr>
            <a:r>
              <a:rPr lang="en-US" sz="1600" dirty="0"/>
              <a:t>A graduated approach to addressing SEND through an ‘Assess, Plan, Do and Review’ cycle;</a:t>
            </a:r>
          </a:p>
          <a:p>
            <a:pPr marL="0" indent="0">
              <a:buNone/>
            </a:pPr>
            <a:r>
              <a:rPr lang="en-US" sz="1600" dirty="0"/>
              <a:t>*    Clear assessments of the child’s needs and current strengths, shared with the child and parents. </a:t>
            </a:r>
          </a:p>
          <a:p>
            <a:pPr marL="0" indent="0">
              <a:buNone/>
            </a:pPr>
            <a:r>
              <a:rPr lang="en-US" sz="1600" dirty="0"/>
              <a:t>*    Plans for interventions and support to address areas of needs linked to specific and ambitious targets, shared with the child and parents.</a:t>
            </a:r>
          </a:p>
          <a:p>
            <a:pPr marL="0" indent="0">
              <a:buNone/>
            </a:pPr>
            <a:r>
              <a:rPr lang="en-US" sz="1600" dirty="0"/>
              <a:t>*    Planned interventions and support delivered by well qualified staff. </a:t>
            </a:r>
          </a:p>
          <a:p>
            <a:pPr marL="0" indent="0">
              <a:buNone/>
            </a:pPr>
            <a:r>
              <a:rPr lang="en-US" sz="1600" dirty="0"/>
              <a:t>*    Regular (at least termly) review of progress shared with the child and parents.</a:t>
            </a:r>
          </a:p>
          <a:p>
            <a:pPr>
              <a:buFont typeface="Arial" panose="020B0604020202020204" pitchFamily="34" charset="0"/>
              <a:buChar char="•"/>
            </a:pPr>
            <a:r>
              <a:rPr lang="en-US" sz="1600" dirty="0"/>
              <a:t>A focus on developing independence in learning while still providing appropriate support to remove barriers. </a:t>
            </a:r>
          </a:p>
          <a:p>
            <a:pPr>
              <a:buFont typeface="Arial" panose="020B0604020202020204" pitchFamily="34" charset="0"/>
              <a:buChar char="•"/>
            </a:pPr>
            <a:r>
              <a:rPr lang="en-US" sz="1600" dirty="0"/>
              <a:t>Effective use of external advice and guidance in targeting intervention. </a:t>
            </a:r>
            <a:endParaRPr lang="en-GB" sz="1600" dirty="0"/>
          </a:p>
        </p:txBody>
      </p:sp>
    </p:spTree>
    <p:extLst>
      <p:ext uri="{BB962C8B-B14F-4D97-AF65-F5344CB8AC3E}">
        <p14:creationId xmlns:p14="http://schemas.microsoft.com/office/powerpoint/2010/main" val="4112791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 Plan, Do, Review Cycle</a:t>
            </a:r>
            <a:endParaRPr lang="en-GB" dirty="0"/>
          </a:p>
        </p:txBody>
      </p:sp>
      <p:sp>
        <p:nvSpPr>
          <p:cNvPr id="3" name="Content Placeholder 2"/>
          <p:cNvSpPr>
            <a:spLocks noGrp="1"/>
          </p:cNvSpPr>
          <p:nvPr>
            <p:ph idx="1"/>
          </p:nvPr>
        </p:nvSpPr>
        <p:spPr/>
        <p:txBody>
          <a:bodyPr>
            <a:normAutofit fontScale="92500" lnSpcReduction="20000"/>
          </a:bodyPr>
          <a:lstStyle/>
          <a:p>
            <a:r>
              <a:rPr lang="en-US" dirty="0"/>
              <a:t>Assess- this involves taking into consideration all of the information gathered from discussions with parents/carers, the child, the class teacher and assessments. </a:t>
            </a:r>
          </a:p>
          <a:p>
            <a:r>
              <a:rPr lang="en-US" dirty="0"/>
              <a:t>Plan- this stage identifies the barriers to learning, our intended outcomes and details of what additional support will be provided to help overcome the barriers. These decisions will form the basis for review meetings with parents and pupils. </a:t>
            </a:r>
          </a:p>
          <a:p>
            <a:r>
              <a:rPr lang="en-US" dirty="0"/>
              <a:t>Do- providing the support and additional assistance, as set out in the plan.</a:t>
            </a:r>
          </a:p>
          <a:p>
            <a:r>
              <a:rPr lang="en-US" dirty="0"/>
              <a:t>Review- measuring the impact of support provided, and considering any changes that need to be made. All of those involved: learner, parents, teacher and SENDCo contribute to this review. This stage then informs the next cycle, and if necessary meetings with class staff to discuss the progress of learners are held regularly. </a:t>
            </a:r>
            <a:endParaRPr lang="en-GB" dirty="0"/>
          </a:p>
        </p:txBody>
      </p:sp>
    </p:spTree>
    <p:extLst>
      <p:ext uri="{BB962C8B-B14F-4D97-AF65-F5344CB8AC3E}">
        <p14:creationId xmlns:p14="http://schemas.microsoft.com/office/powerpoint/2010/main" val="2590565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1777" y="1511166"/>
            <a:ext cx="10318282" cy="2554545"/>
          </a:xfrm>
          <a:prstGeom prst="rect">
            <a:avLst/>
          </a:prstGeom>
          <a:noFill/>
        </p:spPr>
        <p:txBody>
          <a:bodyPr wrap="square" rtlCol="0">
            <a:spAutoFit/>
          </a:bodyPr>
          <a:lstStyle/>
          <a:p>
            <a:r>
              <a:rPr lang="en-US" sz="3200" dirty="0"/>
              <a:t>While the majority of learners with SEND will have their needs met in this way, some may require an Education Health Care Needs assessment to determine whether it is necessary for the Local Authority to make provision in accordance with an Education, Health Care plan (EHCP). </a:t>
            </a:r>
            <a:endParaRPr lang="en-GB" sz="3200" dirty="0"/>
          </a:p>
        </p:txBody>
      </p:sp>
    </p:spTree>
    <p:extLst>
      <p:ext uri="{BB962C8B-B14F-4D97-AF65-F5344CB8AC3E}">
        <p14:creationId xmlns:p14="http://schemas.microsoft.com/office/powerpoint/2010/main" val="2684767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20278" y="1039528"/>
            <a:ext cx="10231655" cy="4801314"/>
          </a:xfrm>
          <a:prstGeom prst="rect">
            <a:avLst/>
          </a:prstGeom>
          <a:noFill/>
        </p:spPr>
        <p:txBody>
          <a:bodyPr wrap="square" rtlCol="0">
            <a:spAutoFit/>
          </a:bodyPr>
          <a:lstStyle/>
          <a:p>
            <a:r>
              <a:rPr lang="en-US" dirty="0" err="1"/>
              <a:t>Holywell</a:t>
            </a:r>
            <a:r>
              <a:rPr lang="en-US" dirty="0"/>
              <a:t> Primary and Nursery school is a mainstream school. Under the code of practice the following categories of SEND are classified and where a pupil is identified as falling into one of the categories, provision will be made. </a:t>
            </a:r>
          </a:p>
          <a:p>
            <a:endParaRPr lang="en-US" dirty="0"/>
          </a:p>
          <a:p>
            <a:r>
              <a:rPr lang="en-US" b="1" dirty="0"/>
              <a:t>Communication and Interaction (ASD)</a:t>
            </a:r>
          </a:p>
          <a:p>
            <a:r>
              <a:rPr lang="en-US" dirty="0"/>
              <a:t>Children and young people with an autism spectrum disorder have difficulty communicating with others. </a:t>
            </a:r>
          </a:p>
          <a:p>
            <a:r>
              <a:rPr lang="en-US" b="1" dirty="0"/>
              <a:t>Communication and Interaction (Speech and Language)</a:t>
            </a:r>
          </a:p>
          <a:p>
            <a:r>
              <a:rPr lang="en-US" dirty="0"/>
              <a:t>Children and young people with speech, language and communication difficulties have difficulty communicating with others. This may be because they have difficulty talking to others or understanding what is said to them. </a:t>
            </a:r>
          </a:p>
          <a:p>
            <a:r>
              <a:rPr lang="en-US" b="1" dirty="0"/>
              <a:t>Cognition and Learning</a:t>
            </a:r>
          </a:p>
          <a:p>
            <a:r>
              <a:rPr lang="en-US" dirty="0"/>
              <a:t>Support for Learning difficulties may be required when children and young people learn at a slower pace than their peers, even with appropriate differentiation. </a:t>
            </a:r>
          </a:p>
          <a:p>
            <a:r>
              <a:rPr lang="en-US" b="1" dirty="0"/>
              <a:t>Social, Emotional and Mental Health</a:t>
            </a:r>
          </a:p>
          <a:p>
            <a:r>
              <a:rPr lang="en-US" dirty="0"/>
              <a:t>Children may experience a wide range of SEMH difficulties which may manifest themselves in many ways. </a:t>
            </a:r>
          </a:p>
          <a:p>
            <a:r>
              <a:rPr lang="en-US" b="1" dirty="0"/>
              <a:t>Sensory/ Physical</a:t>
            </a:r>
          </a:p>
          <a:p>
            <a:r>
              <a:rPr lang="en-US" dirty="0"/>
              <a:t>Children and young people require special educational provision because they have a disability which prevents them from making use of educational facilities generally provided. </a:t>
            </a:r>
            <a:endParaRPr lang="en-GB" dirty="0"/>
          </a:p>
        </p:txBody>
      </p:sp>
    </p:spTree>
    <p:extLst>
      <p:ext uri="{BB962C8B-B14F-4D97-AF65-F5344CB8AC3E}">
        <p14:creationId xmlns:p14="http://schemas.microsoft.com/office/powerpoint/2010/main" val="3974504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6293" y="982132"/>
            <a:ext cx="10429591" cy="756133"/>
          </a:xfrm>
        </p:spPr>
        <p:txBody>
          <a:bodyPr>
            <a:noAutofit/>
          </a:bodyPr>
          <a:lstStyle/>
          <a:p>
            <a:r>
              <a:rPr lang="en-US" sz="3200" dirty="0"/>
              <a:t>Additional resources specifically related to the areas of SEND and Communication and Interaction (ASD and SLCN)</a:t>
            </a:r>
            <a:endParaRPr lang="en-GB" sz="3200" dirty="0"/>
          </a:p>
        </p:txBody>
      </p:sp>
      <p:sp>
        <p:nvSpPr>
          <p:cNvPr id="3" name="Content Placeholder 2"/>
          <p:cNvSpPr>
            <a:spLocks noGrp="1"/>
          </p:cNvSpPr>
          <p:nvPr>
            <p:ph idx="1"/>
          </p:nvPr>
        </p:nvSpPr>
        <p:spPr>
          <a:xfrm>
            <a:off x="1295402" y="2531444"/>
            <a:ext cx="9601196" cy="3534547"/>
          </a:xfrm>
        </p:spPr>
        <p:txBody>
          <a:bodyPr>
            <a:normAutofit fontScale="85000" lnSpcReduction="10000"/>
          </a:bodyPr>
          <a:lstStyle/>
          <a:p>
            <a:r>
              <a:rPr lang="en-US" dirty="0"/>
              <a:t>Access to advice and support from Speech and Language Therapists. </a:t>
            </a:r>
          </a:p>
          <a:p>
            <a:r>
              <a:rPr lang="en-US" dirty="0"/>
              <a:t>Access to advice and support from ASD specialist teachers and TAs (CCN Team). </a:t>
            </a:r>
          </a:p>
          <a:p>
            <a:r>
              <a:rPr lang="en-US" dirty="0"/>
              <a:t>Effective classroom teaching with use of visual clues and support. </a:t>
            </a:r>
          </a:p>
          <a:p>
            <a:r>
              <a:rPr lang="en-US" dirty="0"/>
              <a:t>Small group targeted interventions to develop skills in language and social interaction. </a:t>
            </a:r>
          </a:p>
          <a:p>
            <a:r>
              <a:rPr lang="en-US" dirty="0"/>
              <a:t>Use of </a:t>
            </a:r>
            <a:r>
              <a:rPr lang="en-US" dirty="0" err="1"/>
              <a:t>WellComm</a:t>
            </a:r>
            <a:r>
              <a:rPr lang="en-US" dirty="0"/>
              <a:t> screening package for all children entering school. </a:t>
            </a:r>
          </a:p>
          <a:p>
            <a:r>
              <a:rPr lang="en-US" dirty="0" err="1"/>
              <a:t>WellComm</a:t>
            </a:r>
            <a:r>
              <a:rPr lang="en-US" dirty="0"/>
              <a:t> and </a:t>
            </a:r>
            <a:r>
              <a:rPr lang="en-US" dirty="0" err="1"/>
              <a:t>WellComm</a:t>
            </a:r>
            <a:r>
              <a:rPr lang="en-US" dirty="0"/>
              <a:t> primary intervention used with all children who require it. </a:t>
            </a:r>
          </a:p>
          <a:p>
            <a:r>
              <a:rPr lang="en-US" dirty="0"/>
              <a:t>TAs have opportunities to regular training, once termly ran by Worcestershire Speech and Language service. </a:t>
            </a:r>
          </a:p>
          <a:p>
            <a:r>
              <a:rPr lang="en-US" dirty="0"/>
              <a:t>All class based staff have completed regular Autism training. </a:t>
            </a:r>
          </a:p>
        </p:txBody>
      </p:sp>
    </p:spTree>
    <p:extLst>
      <p:ext uri="{BB962C8B-B14F-4D97-AF65-F5344CB8AC3E}">
        <p14:creationId xmlns:p14="http://schemas.microsoft.com/office/powerpoint/2010/main" val="2271581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Additional resources specifically related to the areas of SEND and Cognition and Learning (MLD, SLD, </a:t>
            </a:r>
            <a:r>
              <a:rPr lang="en-US" sz="3200" dirty="0" err="1"/>
              <a:t>SpLD</a:t>
            </a:r>
            <a:r>
              <a:rPr lang="en-US" sz="3200" dirty="0"/>
              <a:t>)</a:t>
            </a:r>
            <a:endParaRPr lang="en-GB" sz="3200" dirty="0"/>
          </a:p>
        </p:txBody>
      </p:sp>
      <p:sp>
        <p:nvSpPr>
          <p:cNvPr id="3" name="Content Placeholder 2"/>
          <p:cNvSpPr>
            <a:spLocks noGrp="1"/>
          </p:cNvSpPr>
          <p:nvPr>
            <p:ph idx="1"/>
          </p:nvPr>
        </p:nvSpPr>
        <p:spPr/>
        <p:txBody>
          <a:bodyPr>
            <a:normAutofit fontScale="92500" lnSpcReduction="10000"/>
          </a:bodyPr>
          <a:lstStyle/>
          <a:p>
            <a:r>
              <a:rPr lang="en-US" dirty="0"/>
              <a:t>Systematic and effective teaching of phonics in the early years and Key Stage 1 and across the school as appropriate. </a:t>
            </a:r>
          </a:p>
          <a:p>
            <a:r>
              <a:rPr lang="en-US" dirty="0"/>
              <a:t>Clear visual supports and displays.</a:t>
            </a:r>
          </a:p>
          <a:p>
            <a:r>
              <a:rPr lang="en-US" dirty="0"/>
              <a:t>Use of Worcestershire Dyslexia Pathways</a:t>
            </a:r>
          </a:p>
          <a:p>
            <a:r>
              <a:rPr lang="en-US" dirty="0"/>
              <a:t>Access to specialist support from </a:t>
            </a:r>
            <a:r>
              <a:rPr lang="en-US" dirty="0" err="1"/>
              <a:t>Chadsgrove</a:t>
            </a:r>
            <a:r>
              <a:rPr lang="en-US" dirty="0"/>
              <a:t> Teaching School. </a:t>
            </a:r>
          </a:p>
          <a:p>
            <a:r>
              <a:rPr lang="en-US" dirty="0"/>
              <a:t>Access to specialist support from Educational Psychologist. </a:t>
            </a:r>
          </a:p>
          <a:p>
            <a:r>
              <a:rPr lang="en-US" dirty="0"/>
              <a:t>Interventions in </a:t>
            </a:r>
            <a:r>
              <a:rPr lang="en-US" dirty="0" err="1"/>
              <a:t>Maths</a:t>
            </a:r>
            <a:r>
              <a:rPr lang="en-US" dirty="0"/>
              <a:t>, Reading and Writing, such as </a:t>
            </a:r>
            <a:r>
              <a:rPr lang="en-US" dirty="0" err="1"/>
              <a:t>Sandwell</a:t>
            </a:r>
            <a:r>
              <a:rPr lang="en-US" dirty="0"/>
              <a:t> </a:t>
            </a:r>
            <a:r>
              <a:rPr lang="en-US" dirty="0" err="1"/>
              <a:t>Maths</a:t>
            </a:r>
            <a:r>
              <a:rPr lang="en-US" dirty="0"/>
              <a:t>, RWI Fast Track Tutoring, Precision Teaching and Toe to Toe. </a:t>
            </a:r>
            <a:endParaRPr lang="en-GB" dirty="0"/>
          </a:p>
        </p:txBody>
      </p:sp>
    </p:spTree>
    <p:extLst>
      <p:ext uri="{BB962C8B-B14F-4D97-AF65-F5344CB8AC3E}">
        <p14:creationId xmlns:p14="http://schemas.microsoft.com/office/powerpoint/2010/main" val="696852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Additional resources specifically related to the areas of SEND and Social, Emotional and Mental Health.</a:t>
            </a:r>
            <a:endParaRPr lang="en-GB" sz="3200" dirty="0"/>
          </a:p>
        </p:txBody>
      </p:sp>
      <p:sp>
        <p:nvSpPr>
          <p:cNvPr id="3" name="Content Placeholder 2"/>
          <p:cNvSpPr>
            <a:spLocks noGrp="1"/>
          </p:cNvSpPr>
          <p:nvPr>
            <p:ph idx="1"/>
          </p:nvPr>
        </p:nvSpPr>
        <p:spPr/>
        <p:txBody>
          <a:bodyPr>
            <a:normAutofit fontScale="85000" lnSpcReduction="10000"/>
          </a:bodyPr>
          <a:lstStyle/>
          <a:p>
            <a:r>
              <a:rPr lang="en-US" dirty="0"/>
              <a:t>Access to specialist support from Educational Psychologist</a:t>
            </a:r>
          </a:p>
          <a:p>
            <a:r>
              <a:rPr lang="en-US" dirty="0"/>
              <a:t>Small group Nurture Activities. </a:t>
            </a:r>
          </a:p>
          <a:p>
            <a:r>
              <a:rPr lang="en-US" dirty="0"/>
              <a:t>Small group targeted interventions to develop skills in language and social interactions. </a:t>
            </a:r>
          </a:p>
          <a:p>
            <a:r>
              <a:rPr lang="en-US" dirty="0"/>
              <a:t>Access to family support</a:t>
            </a:r>
          </a:p>
          <a:p>
            <a:r>
              <a:rPr lang="en-US" dirty="0"/>
              <a:t>THRIVE school</a:t>
            </a:r>
            <a:r>
              <a:rPr lang="en-GB" dirty="0"/>
              <a:t> with dedicated THRIVE practitioner. </a:t>
            </a:r>
          </a:p>
          <a:p>
            <a:r>
              <a:rPr lang="en-US" dirty="0"/>
              <a:t>Daily round up to evaluate the day. </a:t>
            </a:r>
          </a:p>
          <a:p>
            <a:r>
              <a:rPr lang="en-US" dirty="0"/>
              <a:t>Ability to refer to CAMHS</a:t>
            </a:r>
          </a:p>
          <a:p>
            <a:r>
              <a:rPr lang="en-US" dirty="0"/>
              <a:t>Ability to refer to </a:t>
            </a:r>
            <a:r>
              <a:rPr lang="en-US" dirty="0" err="1"/>
              <a:t>Melo</a:t>
            </a:r>
            <a:r>
              <a:rPr lang="en-US" dirty="0"/>
              <a:t> and Mini </a:t>
            </a:r>
            <a:r>
              <a:rPr lang="en-US" dirty="0" err="1"/>
              <a:t>Melo</a:t>
            </a:r>
            <a:r>
              <a:rPr lang="en-US" dirty="0"/>
              <a:t> (Worcestershire Support) </a:t>
            </a:r>
          </a:p>
        </p:txBody>
      </p:sp>
    </p:spTree>
    <p:extLst>
      <p:ext uri="{BB962C8B-B14F-4D97-AF65-F5344CB8AC3E}">
        <p14:creationId xmlns:p14="http://schemas.microsoft.com/office/powerpoint/2010/main" val="3958560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Additional resources specifically related to the areas of SEND and Sensory and Physical Needs</a:t>
            </a:r>
            <a:endParaRPr lang="en-GB" sz="3200" dirty="0"/>
          </a:p>
        </p:txBody>
      </p:sp>
      <p:sp>
        <p:nvSpPr>
          <p:cNvPr id="3" name="Content Placeholder 2"/>
          <p:cNvSpPr>
            <a:spLocks noGrp="1"/>
          </p:cNvSpPr>
          <p:nvPr>
            <p:ph idx="1"/>
          </p:nvPr>
        </p:nvSpPr>
        <p:spPr/>
        <p:txBody>
          <a:bodyPr>
            <a:normAutofit fontScale="92500" lnSpcReduction="20000"/>
          </a:bodyPr>
          <a:lstStyle/>
          <a:p>
            <a:r>
              <a:rPr lang="en-US" dirty="0"/>
              <a:t>Access to resources from </a:t>
            </a:r>
            <a:r>
              <a:rPr lang="en-US" dirty="0" err="1"/>
              <a:t>Chadsgrove</a:t>
            </a:r>
            <a:r>
              <a:rPr lang="en-US" dirty="0"/>
              <a:t> Outreach team</a:t>
            </a:r>
          </a:p>
          <a:p>
            <a:r>
              <a:rPr lang="en-US" dirty="0"/>
              <a:t>Trained members of staff to support and increase independence. </a:t>
            </a:r>
          </a:p>
          <a:p>
            <a:r>
              <a:rPr lang="en-US" dirty="0"/>
              <a:t>Fully accessible school building</a:t>
            </a:r>
          </a:p>
          <a:p>
            <a:r>
              <a:rPr lang="en-US" dirty="0"/>
              <a:t>Access to advice and support from NHS practitioners.</a:t>
            </a:r>
          </a:p>
          <a:p>
            <a:r>
              <a:rPr lang="en-US" dirty="0"/>
              <a:t>Trained staff to support medical needs. </a:t>
            </a:r>
          </a:p>
          <a:p>
            <a:r>
              <a:rPr lang="en-US" dirty="0"/>
              <a:t>THRIVE </a:t>
            </a:r>
            <a:r>
              <a:rPr lang="en-US" dirty="0" err="1"/>
              <a:t>programme</a:t>
            </a:r>
            <a:r>
              <a:rPr lang="en-US" dirty="0"/>
              <a:t> and fully trained THRIVE practitioner. </a:t>
            </a:r>
          </a:p>
          <a:p>
            <a:r>
              <a:rPr lang="en-US" dirty="0"/>
              <a:t>Access to Sensory and Physical Worcestershire Teams as required.</a:t>
            </a:r>
          </a:p>
          <a:p>
            <a:r>
              <a:rPr lang="en-US" dirty="0"/>
              <a:t>Use of Worcestershire Dyspraxia Pathways </a:t>
            </a:r>
            <a:endParaRPr lang="en-GB" dirty="0"/>
          </a:p>
        </p:txBody>
      </p:sp>
    </p:spTree>
    <p:extLst>
      <p:ext uri="{BB962C8B-B14F-4D97-AF65-F5344CB8AC3E}">
        <p14:creationId xmlns:p14="http://schemas.microsoft.com/office/powerpoint/2010/main" val="871154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Our SEND Profile</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In 2024-2025 our SEND profile shows we had 23% of children identified as having SEND. This percentage is made up of the following groups:</a:t>
            </a:r>
          </a:p>
          <a:p>
            <a:pPr marL="0" indent="0">
              <a:buNone/>
            </a:pPr>
            <a:r>
              <a:rPr lang="en-US" dirty="0"/>
              <a:t>13% were identified as having Cognition and Learning as their main area of need (including Reading, Writing, </a:t>
            </a:r>
            <a:r>
              <a:rPr lang="en-US" dirty="0" err="1"/>
              <a:t>Maths</a:t>
            </a:r>
            <a:r>
              <a:rPr lang="en-US" dirty="0"/>
              <a:t>, Spelling </a:t>
            </a:r>
            <a:r>
              <a:rPr lang="en-US" dirty="0" err="1"/>
              <a:t>etc</a:t>
            </a:r>
            <a:r>
              <a:rPr lang="en-US" dirty="0"/>
              <a:t>)</a:t>
            </a:r>
          </a:p>
          <a:p>
            <a:pPr marL="0" indent="0">
              <a:buNone/>
            </a:pPr>
            <a:r>
              <a:rPr lang="en-US" dirty="0"/>
              <a:t>60% were identified as having Communication and Interaction as their main area of need (including Speech and Language difficulties and problems with social interaction/ ASD)</a:t>
            </a:r>
          </a:p>
          <a:p>
            <a:pPr marL="0" indent="0">
              <a:buNone/>
            </a:pPr>
            <a:r>
              <a:rPr lang="en-US" dirty="0"/>
              <a:t>1% were identified as having Physical and Sensory as their main area of need (including disabilities such as those affecting mobility, sight and hearing)</a:t>
            </a:r>
          </a:p>
          <a:p>
            <a:pPr marL="0" indent="0">
              <a:buNone/>
            </a:pPr>
            <a:r>
              <a:rPr lang="en-US" dirty="0"/>
              <a:t>26% were identified as having Social, Emotional and Mental Health as their main area of need (including Depression, Attachment Disorder and anxiety)</a:t>
            </a:r>
          </a:p>
          <a:p>
            <a:pPr marL="0" indent="0">
              <a:buNone/>
            </a:pPr>
            <a:endParaRPr lang="en-US" dirty="0"/>
          </a:p>
          <a:p>
            <a:pPr marL="0" indent="0">
              <a:buNone/>
            </a:pPr>
            <a:endParaRPr lang="en-GB" dirty="0"/>
          </a:p>
        </p:txBody>
      </p:sp>
    </p:spTree>
    <p:extLst>
      <p:ext uri="{BB962C8B-B14F-4D97-AF65-F5344CB8AC3E}">
        <p14:creationId xmlns:p14="http://schemas.microsoft.com/office/powerpoint/2010/main" val="37438434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solidFill>
                  <a:srgbClr val="7030A0"/>
                </a:solidFill>
              </a:rPr>
              <a:t>1. Who are the best people to talk to in this school about my child’s difficulties with learning/ Special Educational Needs or Disabilities (SEND)? </a:t>
            </a:r>
            <a:endParaRPr lang="en-GB" sz="3200" dirty="0">
              <a:solidFill>
                <a:srgbClr val="7030A0"/>
              </a:solidFill>
            </a:endParaRPr>
          </a:p>
        </p:txBody>
      </p:sp>
      <p:sp>
        <p:nvSpPr>
          <p:cNvPr id="3" name="Content Placeholder 2"/>
          <p:cNvSpPr>
            <a:spLocks noGrp="1"/>
          </p:cNvSpPr>
          <p:nvPr>
            <p:ph idx="1"/>
          </p:nvPr>
        </p:nvSpPr>
        <p:spPr/>
        <p:txBody>
          <a:bodyPr>
            <a:normAutofit fontScale="70000" lnSpcReduction="20000"/>
          </a:bodyPr>
          <a:lstStyle/>
          <a:p>
            <a:pPr marL="0" indent="0">
              <a:buNone/>
            </a:pPr>
            <a:r>
              <a:rPr lang="en-US" u="sng" dirty="0"/>
              <a:t>Class Teacher</a:t>
            </a:r>
          </a:p>
          <a:p>
            <a:pPr marL="0" indent="0">
              <a:buNone/>
            </a:pPr>
            <a:r>
              <a:rPr lang="en-US" dirty="0"/>
              <a:t>Responsible for –</a:t>
            </a:r>
          </a:p>
          <a:p>
            <a:pPr>
              <a:buFont typeface="Arial" panose="020B0604020202020204" pitchFamily="34" charset="0"/>
              <a:buChar char="•"/>
            </a:pPr>
            <a:r>
              <a:rPr lang="en-US" dirty="0"/>
              <a:t>Checking on progress of your child and identifying, planning and delivering any additional help your child may need (this could be targeted work or additional support) and informing the SENDCO as necessary. </a:t>
            </a:r>
          </a:p>
          <a:p>
            <a:pPr>
              <a:buFont typeface="Arial" panose="020B0604020202020204" pitchFamily="34" charset="0"/>
              <a:buChar char="•"/>
            </a:pPr>
            <a:r>
              <a:rPr lang="en-US" dirty="0"/>
              <a:t>Writing Learning Plans, based on your child’s area of need, in co-operation with parents and outside agencies, where appropriate.</a:t>
            </a:r>
          </a:p>
          <a:p>
            <a:pPr>
              <a:buFont typeface="Arial" panose="020B0604020202020204" pitchFamily="34" charset="0"/>
              <a:buChar char="•"/>
            </a:pPr>
            <a:r>
              <a:rPr lang="en-US" dirty="0"/>
              <a:t>Sharing and reviewing these targets with parents at least termly.</a:t>
            </a:r>
          </a:p>
          <a:p>
            <a:pPr>
              <a:buFont typeface="Arial" panose="020B0604020202020204" pitchFamily="34" charset="0"/>
              <a:buChar char="•"/>
            </a:pPr>
            <a:r>
              <a:rPr lang="en-US" dirty="0" err="1"/>
              <a:t>Personalised</a:t>
            </a:r>
            <a:r>
              <a:rPr lang="en-US" dirty="0"/>
              <a:t> teaching and learning for your child as identified on the provision plan. </a:t>
            </a:r>
          </a:p>
          <a:p>
            <a:pPr>
              <a:buFont typeface="Arial" panose="020B0604020202020204" pitchFamily="34" charset="0"/>
              <a:buChar char="•"/>
            </a:pPr>
            <a:r>
              <a:rPr lang="en-US" dirty="0"/>
              <a:t>Ensuring that the school’s SEND policy is followed in their classroom and for all the pupils they teach with any SEND. </a:t>
            </a:r>
            <a:endParaRPr lang="en-GB" dirty="0"/>
          </a:p>
        </p:txBody>
      </p:sp>
    </p:spTree>
    <p:extLst>
      <p:ext uri="{BB962C8B-B14F-4D97-AF65-F5344CB8AC3E}">
        <p14:creationId xmlns:p14="http://schemas.microsoft.com/office/powerpoint/2010/main" val="1909426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295401" y="1004935"/>
            <a:ext cx="9601196" cy="4870933"/>
          </a:xfrm>
          <a:prstGeom prst="rect">
            <a:avLst/>
          </a:prstGeom>
        </p:spPr>
        <p:txBody>
          <a:bodyPr>
            <a:normAutofit fontScale="85000"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US" u="sng" dirty="0"/>
              <a:t>Special Educational Needs and Disabilities Co-</a:t>
            </a:r>
            <a:r>
              <a:rPr lang="en-US" u="sng" dirty="0" err="1"/>
              <a:t>ordinator</a:t>
            </a:r>
            <a:r>
              <a:rPr lang="en-US" u="sng" dirty="0"/>
              <a:t> (</a:t>
            </a:r>
            <a:r>
              <a:rPr lang="en-US" u="sng" dirty="0" err="1"/>
              <a:t>SENDCo</a:t>
            </a:r>
            <a:r>
              <a:rPr lang="en-US" u="sng" dirty="0"/>
              <a:t>)- Miss Rebecca Evans</a:t>
            </a:r>
          </a:p>
          <a:p>
            <a:pPr marL="0" indent="0">
              <a:buFont typeface="Arial"/>
              <a:buNone/>
            </a:pPr>
            <a:r>
              <a:rPr lang="en-US" dirty="0"/>
              <a:t>Responsible for –</a:t>
            </a:r>
          </a:p>
          <a:p>
            <a:pPr>
              <a:buFont typeface="Arial" panose="020B0604020202020204" pitchFamily="34" charset="0"/>
              <a:buChar char="•"/>
            </a:pPr>
            <a:r>
              <a:rPr lang="en-US" dirty="0"/>
              <a:t>Developing and reviewing the school’s SEND policy. </a:t>
            </a:r>
          </a:p>
          <a:p>
            <a:pPr>
              <a:buFont typeface="Arial" panose="020B0604020202020204" pitchFamily="34" charset="0"/>
              <a:buChar char="•"/>
            </a:pPr>
            <a:r>
              <a:rPr lang="en-US" dirty="0"/>
              <a:t>Co-</a:t>
            </a:r>
            <a:r>
              <a:rPr lang="en-US" dirty="0" err="1"/>
              <a:t>ordinating</a:t>
            </a:r>
            <a:r>
              <a:rPr lang="en-US" dirty="0"/>
              <a:t> all the support for children with special educational needs or disabilities. </a:t>
            </a:r>
          </a:p>
          <a:p>
            <a:pPr>
              <a:buFont typeface="Arial" panose="020B0604020202020204" pitchFamily="34" charset="0"/>
              <a:buChar char="•"/>
            </a:pPr>
            <a:r>
              <a:rPr lang="en-US" dirty="0"/>
              <a:t>Ensuring that class teachers are keeping parents involved in supporting children’s learning, what support your child receives and reviewing their next steps. </a:t>
            </a:r>
          </a:p>
          <a:p>
            <a:pPr>
              <a:buFont typeface="Arial" panose="020B0604020202020204" pitchFamily="34" charset="0"/>
              <a:buChar char="•"/>
            </a:pPr>
            <a:r>
              <a:rPr lang="en-US" dirty="0"/>
              <a:t>Liaising with all the other people who may come into school to help support your child’s learning e.g. Speech and Language Therapists, Educational Psychologists. </a:t>
            </a:r>
          </a:p>
          <a:p>
            <a:pPr>
              <a:buFont typeface="Arial" panose="020B0604020202020204" pitchFamily="34" charset="0"/>
              <a:buChar char="•"/>
            </a:pPr>
            <a:r>
              <a:rPr lang="en-US" dirty="0"/>
              <a:t>Updating the SEND register (a system for ensuring that all the SEND needs of pupils in this school are known) and making sure that records of your child’s progress and needs are kept. </a:t>
            </a:r>
          </a:p>
          <a:p>
            <a:pPr>
              <a:buFont typeface="Arial" panose="020B0604020202020204" pitchFamily="34" charset="0"/>
              <a:buChar char="•"/>
            </a:pPr>
            <a:r>
              <a:rPr lang="en-US" dirty="0"/>
              <a:t>Providing specialist support for teachers and support staff in the school, so that they can help children with SEND in the school to achieve the best progress possible. </a:t>
            </a:r>
          </a:p>
        </p:txBody>
      </p:sp>
    </p:spTree>
    <p:extLst>
      <p:ext uri="{BB962C8B-B14F-4D97-AF65-F5344CB8AC3E}">
        <p14:creationId xmlns:p14="http://schemas.microsoft.com/office/powerpoint/2010/main" val="583365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295401" y="1004935"/>
            <a:ext cx="9601196" cy="4870933"/>
          </a:xfrm>
          <a:prstGeom prst="rect">
            <a:avLst/>
          </a:prstGeom>
        </p:spPr>
        <p:txBody>
          <a:bodyPr>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US" u="sng" dirty="0"/>
              <a:t>Head of School – Miss Vicki Tuck</a:t>
            </a:r>
          </a:p>
          <a:p>
            <a:pPr marL="0" indent="0">
              <a:buFont typeface="Arial"/>
              <a:buNone/>
            </a:pPr>
            <a:r>
              <a:rPr lang="en-US" dirty="0"/>
              <a:t>Responsible for –</a:t>
            </a:r>
          </a:p>
          <a:p>
            <a:pPr>
              <a:buFont typeface="Arial" panose="020B0604020202020204" pitchFamily="34" charset="0"/>
              <a:buChar char="•"/>
            </a:pPr>
            <a:r>
              <a:rPr lang="en-US" dirty="0"/>
              <a:t>The day to day management of all aspects of the school; this includes the support for children with SEND. </a:t>
            </a:r>
          </a:p>
          <a:p>
            <a:pPr>
              <a:buFont typeface="Arial" panose="020B0604020202020204" pitchFamily="34" charset="0"/>
              <a:buChar char="•"/>
            </a:pPr>
            <a:r>
              <a:rPr lang="en-US" dirty="0"/>
              <a:t>The Head of School will give responsibility to the </a:t>
            </a:r>
            <a:r>
              <a:rPr lang="en-US" dirty="0" err="1"/>
              <a:t>SENDCo</a:t>
            </a:r>
            <a:r>
              <a:rPr lang="en-US" dirty="0"/>
              <a:t> and class teachers, but is still responsible for ensuring that your child’s needs are met. </a:t>
            </a:r>
          </a:p>
          <a:p>
            <a:pPr>
              <a:buFont typeface="Arial" panose="020B0604020202020204" pitchFamily="34" charset="0"/>
              <a:buChar char="•"/>
            </a:pPr>
            <a:r>
              <a:rPr lang="en-US" dirty="0"/>
              <a:t>The Head of School must make sure that the Governing Body is kept up to date about issues relating to SEND. </a:t>
            </a:r>
          </a:p>
        </p:txBody>
      </p:sp>
    </p:spTree>
    <p:extLst>
      <p:ext uri="{BB962C8B-B14F-4D97-AF65-F5344CB8AC3E}">
        <p14:creationId xmlns:p14="http://schemas.microsoft.com/office/powerpoint/2010/main" val="33324421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295401" y="1004935"/>
            <a:ext cx="9601196" cy="4870933"/>
          </a:xfrm>
          <a:prstGeom prst="rect">
            <a:avLst/>
          </a:prstGeom>
        </p:spPr>
        <p:txBody>
          <a:bodyPr lIns="91440" tIns="45720" rIns="91440" bIns="4572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US" u="sng" dirty="0"/>
              <a:t>SEND Governor- </a:t>
            </a:r>
            <a:r>
              <a:rPr lang="en-US" u="sng" dirty="0" err="1"/>
              <a:t>Mrs</a:t>
            </a:r>
            <a:r>
              <a:rPr lang="en-US" u="sng" dirty="0"/>
              <a:t> Anna Smith</a:t>
            </a:r>
          </a:p>
          <a:p>
            <a:pPr marL="0" indent="0">
              <a:buFont typeface="Arial"/>
              <a:buNone/>
            </a:pPr>
            <a:r>
              <a:rPr lang="en-US" dirty="0"/>
              <a:t>Responsible for-</a:t>
            </a:r>
          </a:p>
          <a:p>
            <a:pPr>
              <a:buFont typeface="Arial" panose="020B0604020202020204" pitchFamily="34" charset="0"/>
              <a:buChar char="•"/>
            </a:pPr>
            <a:r>
              <a:rPr lang="en-US" dirty="0"/>
              <a:t>Making sure that the necessary support is given for any child with SEND who attends the school. </a:t>
            </a:r>
          </a:p>
          <a:p>
            <a:pPr>
              <a:buFont typeface="Arial" panose="020B0604020202020204" pitchFamily="34" charset="0"/>
              <a:buChar char="•"/>
            </a:pPr>
            <a:r>
              <a:rPr lang="en-US" dirty="0"/>
              <a:t>Regularly meeting with SENDCo to discuss the needs of the role and children within the school. </a:t>
            </a:r>
          </a:p>
        </p:txBody>
      </p:sp>
    </p:spTree>
    <p:extLst>
      <p:ext uri="{BB962C8B-B14F-4D97-AF65-F5344CB8AC3E}">
        <p14:creationId xmlns:p14="http://schemas.microsoft.com/office/powerpoint/2010/main" val="3389819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2. What are the different types of support available for children with SEND in our school?</a:t>
            </a:r>
            <a:endParaRPr lang="en-GB" dirty="0">
              <a:solidFill>
                <a:srgbClr val="7030A0"/>
              </a:solidFill>
            </a:endParaRPr>
          </a:p>
        </p:txBody>
      </p:sp>
    </p:spTree>
    <p:extLst>
      <p:ext uri="{BB962C8B-B14F-4D97-AF65-F5344CB8AC3E}">
        <p14:creationId xmlns:p14="http://schemas.microsoft.com/office/powerpoint/2010/main" val="2737558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8721" y="995881"/>
            <a:ext cx="10357164" cy="4093428"/>
          </a:xfrm>
          <a:prstGeom prst="rect">
            <a:avLst/>
          </a:prstGeom>
        </p:spPr>
        <p:txBody>
          <a:bodyPr wrap="square">
            <a:spAutoFit/>
          </a:bodyPr>
          <a:lstStyle/>
          <a:p>
            <a:r>
              <a:rPr lang="en-US" sz="2000" b="1" dirty="0"/>
              <a:t>Class Teacher input</a:t>
            </a:r>
            <a:r>
              <a:rPr lang="en-US" sz="2000" dirty="0"/>
              <a:t>, via excellent targeted classroom teaching (Quality First Teaching). For your child this would mean: </a:t>
            </a:r>
          </a:p>
          <a:p>
            <a:pPr marL="342900" indent="-342900">
              <a:buFont typeface="Arial" panose="020B0604020202020204" pitchFamily="34" charset="0"/>
              <a:buChar char="•"/>
            </a:pPr>
            <a:r>
              <a:rPr lang="en-US" sz="2000" dirty="0"/>
              <a:t>That the teacher has the highest possible expectations for your child and all pupils in their class. </a:t>
            </a:r>
          </a:p>
          <a:p>
            <a:pPr marL="342900" indent="-342900">
              <a:buFont typeface="Arial" panose="020B0604020202020204" pitchFamily="34" charset="0"/>
              <a:buChar char="•"/>
            </a:pPr>
            <a:r>
              <a:rPr lang="en-US" sz="2000" dirty="0"/>
              <a:t>That all teaching is built on what your child already knows, can do and can understand. </a:t>
            </a:r>
          </a:p>
          <a:p>
            <a:pPr marL="342900" indent="-342900">
              <a:buFont typeface="Arial" panose="020B0604020202020204" pitchFamily="34" charset="0"/>
              <a:buChar char="•"/>
            </a:pPr>
            <a:r>
              <a:rPr lang="en-US" sz="2000" dirty="0"/>
              <a:t>That we use a variety of teaching styles, so your child is fully involved in learning in class, this means practical learning- children experience learning first hand. </a:t>
            </a:r>
          </a:p>
          <a:p>
            <a:pPr marL="342900" indent="-342900">
              <a:buFont typeface="Arial" panose="020B0604020202020204" pitchFamily="34" charset="0"/>
              <a:buChar char="•"/>
            </a:pPr>
            <a:r>
              <a:rPr lang="en-US" sz="2000" dirty="0"/>
              <a:t>That specific strategies (which may be suggested by the </a:t>
            </a:r>
            <a:r>
              <a:rPr lang="en-US" sz="2000" dirty="0" err="1"/>
              <a:t>SENDCo</a:t>
            </a:r>
            <a:r>
              <a:rPr lang="en-US" sz="2000" dirty="0"/>
              <a:t> or outside agencies) are in place to support your child to learn. </a:t>
            </a:r>
          </a:p>
          <a:p>
            <a:pPr marL="342900" indent="-342900">
              <a:buFont typeface="Arial" panose="020B0604020202020204" pitchFamily="34" charset="0"/>
              <a:buChar char="•"/>
            </a:pPr>
            <a:r>
              <a:rPr lang="en-US" sz="2000" dirty="0"/>
              <a:t>Your child’s teacher will have carefully monitored their progress and will have decided that your child has a gap or gaps in their understanding/learning and requires extra support to help them make the best possible progress. This extra support will be predominately take place in the classroom during lessons, but children may also take part in individual or small group sessions in other learning spaces throughout the school. </a:t>
            </a:r>
            <a:endParaRPr lang="en-GB" sz="2000" dirty="0"/>
          </a:p>
        </p:txBody>
      </p:sp>
    </p:spTree>
    <p:extLst>
      <p:ext uri="{BB962C8B-B14F-4D97-AF65-F5344CB8AC3E}">
        <p14:creationId xmlns:p14="http://schemas.microsoft.com/office/powerpoint/2010/main" val="35585747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8721" y="995881"/>
            <a:ext cx="10357164" cy="3785652"/>
          </a:xfrm>
          <a:prstGeom prst="rect">
            <a:avLst/>
          </a:prstGeom>
        </p:spPr>
        <p:txBody>
          <a:bodyPr wrap="square">
            <a:spAutoFit/>
          </a:bodyPr>
          <a:lstStyle/>
          <a:p>
            <a:r>
              <a:rPr lang="en-US" sz="2000" b="1" dirty="0"/>
              <a:t>Specialist groups </a:t>
            </a:r>
            <a:r>
              <a:rPr lang="en-US" sz="2000" dirty="0"/>
              <a:t>run by outside agencies </a:t>
            </a:r>
            <a:r>
              <a:rPr lang="en-US" sz="2000" dirty="0" err="1"/>
              <a:t>eg</a:t>
            </a:r>
            <a:r>
              <a:rPr lang="en-US" sz="2000" dirty="0"/>
              <a:t>. Speech and Language Therapy. This means a pupil has been identified by the class teacher and </a:t>
            </a:r>
            <a:r>
              <a:rPr lang="en-US" sz="2000" dirty="0" err="1"/>
              <a:t>SENDCo</a:t>
            </a:r>
            <a:r>
              <a:rPr lang="en-US" sz="2000" dirty="0"/>
              <a:t> as needing extra specialist support in school from a professional outside of the school. This may be from Local Authority central services or outside agencies </a:t>
            </a:r>
            <a:r>
              <a:rPr lang="en-US" sz="2000" dirty="0" err="1"/>
              <a:t>eg</a:t>
            </a:r>
            <a:r>
              <a:rPr lang="en-US" sz="2000" dirty="0"/>
              <a:t>. the CCN outreach team, </a:t>
            </a:r>
            <a:r>
              <a:rPr lang="en-US" sz="2000" dirty="0" err="1"/>
              <a:t>Behaviour</a:t>
            </a:r>
            <a:r>
              <a:rPr lang="en-US" sz="2000" dirty="0"/>
              <a:t> Support Team or Sensory Service (for students with a hearing or visual need), Educational Psychologist, and Speech and Language Therapist. </a:t>
            </a:r>
          </a:p>
          <a:p>
            <a:endParaRPr lang="en-US" sz="2000" dirty="0"/>
          </a:p>
          <a:p>
            <a:r>
              <a:rPr lang="en-US" sz="2000" dirty="0"/>
              <a:t>What could happen: </a:t>
            </a:r>
          </a:p>
          <a:p>
            <a:r>
              <a:rPr lang="en-US" sz="2000" dirty="0"/>
              <a:t>1.  You will be asked to give your permission for the school to refer your child to a specialist professional, </a:t>
            </a:r>
            <a:r>
              <a:rPr lang="en-US" sz="2000" dirty="0" err="1"/>
              <a:t>eg</a:t>
            </a:r>
            <a:r>
              <a:rPr lang="en-US" sz="2000" dirty="0"/>
              <a:t> a Speech and Language Therapist. This will help the school and you to understand your child’s particular needs better and be able to support them more effectively in school.</a:t>
            </a:r>
          </a:p>
          <a:p>
            <a:r>
              <a:rPr lang="en-US" sz="2000" dirty="0"/>
              <a:t>2.  The specialist professional will work with your child to understand their needs and make recommendations as to the ways your child is given support.</a:t>
            </a:r>
            <a:endParaRPr lang="en-GB" sz="2000" dirty="0"/>
          </a:p>
        </p:txBody>
      </p:sp>
    </p:spTree>
    <p:extLst>
      <p:ext uri="{BB962C8B-B14F-4D97-AF65-F5344CB8AC3E}">
        <p14:creationId xmlns:p14="http://schemas.microsoft.com/office/powerpoint/2010/main" val="4013374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305342"/>
            <a:ext cx="6096000" cy="369332"/>
          </a:xfrm>
          <a:prstGeom prst="rect">
            <a:avLst/>
          </a:prstGeom>
        </p:spPr>
        <p:txBody>
          <a:bodyPr>
            <a:spAutoFit/>
          </a:bodyPr>
          <a:lstStyle/>
          <a:p>
            <a:endParaRPr lang="en-GB" dirty="0"/>
          </a:p>
        </p:txBody>
      </p:sp>
      <p:sp>
        <p:nvSpPr>
          <p:cNvPr id="3" name="Rectangle 2"/>
          <p:cNvSpPr/>
          <p:nvPr/>
        </p:nvSpPr>
        <p:spPr>
          <a:xfrm>
            <a:off x="878639" y="1008483"/>
            <a:ext cx="10538233" cy="3139321"/>
          </a:xfrm>
          <a:prstGeom prst="rect">
            <a:avLst/>
          </a:prstGeom>
        </p:spPr>
        <p:txBody>
          <a:bodyPr wrap="square">
            <a:spAutoFit/>
          </a:bodyPr>
          <a:lstStyle/>
          <a:p>
            <a:endParaRPr lang="en-US" b="1" dirty="0"/>
          </a:p>
          <a:p>
            <a:endParaRPr lang="en-US" b="1" dirty="0"/>
          </a:p>
          <a:p>
            <a:endParaRPr lang="en-US" b="1" dirty="0"/>
          </a:p>
          <a:p>
            <a:r>
              <a:rPr lang="en-US" b="1" dirty="0"/>
              <a:t>Specified Individual support. </a:t>
            </a:r>
            <a:r>
              <a:rPr lang="en-US" dirty="0"/>
              <a:t>This type of support is available for children whose learning needs are severe, complex and lifelong. This is usually provided via an Education, Health and Care Plan (EHCP). This means your child will have been identified by professionals as needing a particularly high level of individual or small group teaching. This type of support is available for children with specific barriers to learning that cannot be overcome through Quality First Teaching and intervention groups. Your child will also need specialist support in school from a professional outside the school. This may be from services such as the ASD outreach team, </a:t>
            </a:r>
            <a:r>
              <a:rPr lang="en-US" dirty="0" err="1"/>
              <a:t>Chadsgrove</a:t>
            </a:r>
            <a:r>
              <a:rPr lang="en-US" dirty="0"/>
              <a:t> Outreach Team, </a:t>
            </a:r>
            <a:r>
              <a:rPr lang="en-US" dirty="0" err="1"/>
              <a:t>Behaviour</a:t>
            </a:r>
            <a:r>
              <a:rPr lang="en-US" dirty="0"/>
              <a:t> support or Sensory Service or the Speech and Language Therapy (SALT) service. </a:t>
            </a:r>
          </a:p>
          <a:p>
            <a:endParaRPr lang="en-US" dirty="0"/>
          </a:p>
        </p:txBody>
      </p:sp>
    </p:spTree>
    <p:extLst>
      <p:ext uri="{BB962C8B-B14F-4D97-AF65-F5344CB8AC3E}">
        <p14:creationId xmlns:p14="http://schemas.microsoft.com/office/powerpoint/2010/main" val="1959129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0614" y="879830"/>
            <a:ext cx="10357164" cy="369332"/>
          </a:xfrm>
          <a:prstGeom prst="rect">
            <a:avLst/>
          </a:prstGeom>
        </p:spPr>
        <p:txBody>
          <a:bodyPr wrap="square">
            <a:spAutoFit/>
          </a:bodyPr>
          <a:lstStyle/>
          <a:p>
            <a:endParaRPr lang="en-GB" dirty="0"/>
          </a:p>
        </p:txBody>
      </p:sp>
      <p:sp>
        <p:nvSpPr>
          <p:cNvPr id="3" name="Rectangle 2"/>
          <p:cNvSpPr/>
          <p:nvPr/>
        </p:nvSpPr>
        <p:spPr>
          <a:xfrm>
            <a:off x="950614" y="1517168"/>
            <a:ext cx="10538233" cy="923330"/>
          </a:xfrm>
          <a:prstGeom prst="rect">
            <a:avLst/>
          </a:prstGeom>
        </p:spPr>
        <p:txBody>
          <a:bodyPr wrap="square">
            <a:spAutoFit/>
          </a:bodyPr>
          <a:lstStyle/>
          <a:p>
            <a:endParaRPr lang="en-US" b="1" dirty="0"/>
          </a:p>
          <a:p>
            <a:endParaRPr lang="en-US" b="1" dirty="0"/>
          </a:p>
          <a:p>
            <a:endParaRPr lang="en-US" dirty="0"/>
          </a:p>
        </p:txBody>
      </p:sp>
      <p:sp>
        <p:nvSpPr>
          <p:cNvPr id="4" name="Rectangle 3"/>
          <p:cNvSpPr/>
          <p:nvPr/>
        </p:nvSpPr>
        <p:spPr>
          <a:xfrm>
            <a:off x="950614" y="1064496"/>
            <a:ext cx="10357164" cy="4801314"/>
          </a:xfrm>
          <a:prstGeom prst="rect">
            <a:avLst/>
          </a:prstGeom>
        </p:spPr>
        <p:txBody>
          <a:bodyPr wrap="square">
            <a:spAutoFit/>
          </a:bodyPr>
          <a:lstStyle/>
          <a:p>
            <a:r>
              <a:rPr lang="en-US" dirty="0"/>
              <a:t>EHCP- For your child this would mean- </a:t>
            </a:r>
          </a:p>
          <a:p>
            <a:pPr marL="285750" indent="-285750">
              <a:buFont typeface="Arial" panose="020B0604020202020204" pitchFamily="34" charset="0"/>
              <a:buChar char="•"/>
            </a:pPr>
            <a:r>
              <a:rPr lang="en-US" dirty="0"/>
              <a:t>The school (or you) can request that the Local Authority services carry out a Statutory Assessment of your child’s needs. This is a legal process which sets out the amount of support that will be provided for your child. </a:t>
            </a:r>
          </a:p>
          <a:p>
            <a:pPr marL="285750" indent="-285750">
              <a:buFont typeface="Arial" panose="020B0604020202020204" pitchFamily="34" charset="0"/>
              <a:buChar char="•"/>
            </a:pPr>
            <a:r>
              <a:rPr lang="en-US" dirty="0"/>
              <a:t>After the request has been made to the ‘Panel of Professionals’ (with a lot of information about your child, including some from you), they will decide whether they think your child’s needs (as described in the paperwork provided), seem complex enough to meet a statutory assessment. If this is the case, they will ask you and all professionals involved with your child to write a report outlining your child’s needs. If they do not think your child needs this, they will ask the school to continue with the current level of support. </a:t>
            </a:r>
          </a:p>
          <a:p>
            <a:pPr marL="285750" indent="-285750">
              <a:buFont typeface="Arial" panose="020B0604020202020204" pitchFamily="34" charset="0"/>
              <a:buChar char="•"/>
            </a:pPr>
            <a:r>
              <a:rPr lang="en-US" dirty="0"/>
              <a:t>After the reports have all been sent in, the Panel of Professionals will decide if your child’s needs are severe, complex and lifelong. If this is the case they will write an Education Health Care Plan (ECHP). If this is not the case, they will ask the school to continue with the current level of support and also set up a meeting in school to ensure a plan is in place to ensure your child makes as much progress as possible. </a:t>
            </a:r>
          </a:p>
          <a:p>
            <a:pPr marL="285750" indent="-285750">
              <a:buFont typeface="Arial" panose="020B0604020202020204" pitchFamily="34" charset="0"/>
              <a:buChar char="•"/>
            </a:pPr>
            <a:r>
              <a:rPr lang="en-US" dirty="0"/>
              <a:t>The EHC plan will outline the number of hours an individual/small group support your child will receive from the LA and how the support should be used, and what strategies must be in place. It will also have long and short term goals for your child. </a:t>
            </a:r>
          </a:p>
          <a:p>
            <a:pPr marL="285750" indent="-285750">
              <a:buFont typeface="Arial" panose="020B0604020202020204" pitchFamily="34" charset="0"/>
              <a:buChar char="•"/>
            </a:pPr>
            <a:r>
              <a:rPr lang="en-US" dirty="0"/>
              <a:t>An additional adult may be used to support your child with whole class learning, run individual </a:t>
            </a:r>
            <a:r>
              <a:rPr lang="en-US" dirty="0" err="1"/>
              <a:t>programmes</a:t>
            </a:r>
            <a:r>
              <a:rPr lang="en-US" dirty="0"/>
              <a:t> or run small groups including your child. </a:t>
            </a:r>
            <a:endParaRPr lang="en-GB" dirty="0"/>
          </a:p>
        </p:txBody>
      </p:sp>
    </p:spTree>
    <p:extLst>
      <p:ext uri="{BB962C8B-B14F-4D97-AF65-F5344CB8AC3E}">
        <p14:creationId xmlns:p14="http://schemas.microsoft.com/office/powerpoint/2010/main" val="39808710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3. How can I let the school know that I am concerned about my child’s progress at school?</a:t>
            </a:r>
            <a:endParaRPr lang="en-GB" dirty="0">
              <a:solidFill>
                <a:srgbClr val="7030A0"/>
              </a:solidFill>
            </a:endParaRPr>
          </a:p>
        </p:txBody>
      </p:sp>
      <p:sp>
        <p:nvSpPr>
          <p:cNvPr id="3" name="Content Placeholder 2"/>
          <p:cNvSpPr>
            <a:spLocks noGrp="1"/>
          </p:cNvSpPr>
          <p:nvPr>
            <p:ph idx="1"/>
          </p:nvPr>
        </p:nvSpPr>
        <p:spPr>
          <a:xfrm>
            <a:off x="1295401" y="2556932"/>
            <a:ext cx="9601196" cy="3318936"/>
          </a:xfrm>
        </p:spPr>
        <p:txBody>
          <a:bodyPr/>
          <a:lstStyle/>
          <a:p>
            <a:pPr marL="0" indent="0">
              <a:buNone/>
            </a:pPr>
            <a:r>
              <a:rPr lang="en-US" dirty="0"/>
              <a:t>If you have concerns about your child's progress you should speak to your child's class teacher initially. If you continue to be concerned that your child is not making progress you may request an appointment with Miss Evans, the  Special Educational Needs Co-</a:t>
            </a:r>
            <a:r>
              <a:rPr lang="en-US" dirty="0" err="1"/>
              <a:t>ordinator</a:t>
            </a:r>
            <a:r>
              <a:rPr lang="en-US" dirty="0"/>
              <a:t>. </a:t>
            </a:r>
          </a:p>
          <a:p>
            <a:pPr marL="0" indent="0">
              <a:buNone/>
            </a:pPr>
            <a:r>
              <a:rPr lang="en-US" dirty="0"/>
              <a:t>The school SEND Governor, </a:t>
            </a:r>
            <a:r>
              <a:rPr lang="en-US" dirty="0" err="1"/>
              <a:t>Mrs</a:t>
            </a:r>
            <a:r>
              <a:rPr lang="en-US" dirty="0"/>
              <a:t> Anna Smith can also be contacted for support. </a:t>
            </a:r>
          </a:p>
          <a:p>
            <a:pPr marL="0" indent="0">
              <a:buNone/>
            </a:pPr>
            <a:r>
              <a:rPr lang="en-US" dirty="0"/>
              <a:t>You can also read our Complaints Policy on our policies page</a:t>
            </a:r>
            <a:endParaRPr lang="en-GB" dirty="0"/>
          </a:p>
        </p:txBody>
      </p:sp>
    </p:spTree>
    <p:extLst>
      <p:ext uri="{BB962C8B-B14F-4D97-AF65-F5344CB8AC3E}">
        <p14:creationId xmlns:p14="http://schemas.microsoft.com/office/powerpoint/2010/main" val="2074854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4. How will the school let me know if they have concerns about my child’s learning in school? </a:t>
            </a:r>
            <a:endParaRPr lang="en-GB" dirty="0">
              <a:solidFill>
                <a:srgbClr val="7030A0"/>
              </a:solidFill>
            </a:endParaRPr>
          </a:p>
        </p:txBody>
      </p:sp>
      <p:sp>
        <p:nvSpPr>
          <p:cNvPr id="3" name="Content Placeholder 2"/>
          <p:cNvSpPr>
            <a:spLocks noGrp="1"/>
          </p:cNvSpPr>
          <p:nvPr>
            <p:ph idx="1"/>
          </p:nvPr>
        </p:nvSpPr>
        <p:spPr/>
        <p:txBody>
          <a:bodyPr/>
          <a:lstStyle/>
          <a:p>
            <a:pPr marL="0" indent="0">
              <a:buNone/>
            </a:pPr>
            <a:r>
              <a:rPr lang="en-US" dirty="0"/>
              <a:t>If your child is identified as not making progress, the school will set up a meeting to discuss this with you in more detail and to- </a:t>
            </a:r>
          </a:p>
          <a:p>
            <a:pPr marL="0" indent="0">
              <a:buNone/>
            </a:pPr>
            <a:r>
              <a:rPr lang="en-US" dirty="0"/>
              <a:t>*Listen to any concerns you may have. </a:t>
            </a:r>
          </a:p>
          <a:p>
            <a:pPr marL="0" indent="0">
              <a:buNone/>
            </a:pPr>
            <a:r>
              <a:rPr lang="en-US" dirty="0"/>
              <a:t>*Plan any additional support your child may need. </a:t>
            </a:r>
          </a:p>
          <a:p>
            <a:pPr marL="0" indent="0">
              <a:buNone/>
            </a:pPr>
            <a:r>
              <a:rPr lang="en-US" dirty="0"/>
              <a:t>*Discuss with you any referrals to outside professionals to support your child. </a:t>
            </a:r>
          </a:p>
          <a:p>
            <a:pPr marL="0" indent="0">
              <a:buNone/>
            </a:pPr>
            <a:r>
              <a:rPr lang="en-US" dirty="0"/>
              <a:t>If you are concerned you can always make an appointment to see your child’s class teacher and/or the </a:t>
            </a:r>
            <a:r>
              <a:rPr lang="en-US" dirty="0" err="1"/>
              <a:t>SENDCo</a:t>
            </a:r>
            <a:r>
              <a:rPr lang="en-US" dirty="0"/>
              <a:t>, Miss Evans. </a:t>
            </a:r>
            <a:endParaRPr lang="en-GB" dirty="0"/>
          </a:p>
        </p:txBody>
      </p:sp>
    </p:spTree>
    <p:extLst>
      <p:ext uri="{BB962C8B-B14F-4D97-AF65-F5344CB8AC3E}">
        <p14:creationId xmlns:p14="http://schemas.microsoft.com/office/powerpoint/2010/main" val="16940519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5.How is extra support allocated to children, and how do they progress in their learning? </a:t>
            </a:r>
            <a:endParaRPr lang="en-GB" dirty="0">
              <a:solidFill>
                <a:srgbClr val="7030A0"/>
              </a:solidFill>
            </a:endParaRPr>
          </a:p>
        </p:txBody>
      </p:sp>
      <p:sp>
        <p:nvSpPr>
          <p:cNvPr id="3" name="Content Placeholder 2"/>
          <p:cNvSpPr>
            <a:spLocks noGrp="1"/>
          </p:cNvSpPr>
          <p:nvPr>
            <p:ph idx="1"/>
          </p:nvPr>
        </p:nvSpPr>
        <p:spPr/>
        <p:txBody>
          <a:bodyPr>
            <a:normAutofit fontScale="77500" lnSpcReduction="20000"/>
          </a:bodyPr>
          <a:lstStyle/>
          <a:p>
            <a:pPr marL="0" indent="0">
              <a:buNone/>
            </a:pPr>
            <a:r>
              <a:rPr lang="en-US" dirty="0"/>
              <a:t>The school budget, received from Worcestershire LA, includes money for supporting children with SEND. The Head Teacher decides on the deployment of resources for Special Educational Needs and Disabilities, in consultation with the school governors on the basis of needs in the school. </a:t>
            </a:r>
          </a:p>
          <a:p>
            <a:pPr marL="0" indent="0">
              <a:buNone/>
            </a:pPr>
            <a:r>
              <a:rPr lang="en-US" dirty="0"/>
              <a:t>The Head Teacher and the SENDCO meet to discuss SEND in the school. This includes: </a:t>
            </a:r>
          </a:p>
          <a:p>
            <a:pPr marL="0" indent="0">
              <a:buNone/>
            </a:pPr>
            <a:r>
              <a:rPr lang="en-US" dirty="0"/>
              <a:t>*Children already receiving additional support. </a:t>
            </a:r>
          </a:p>
          <a:p>
            <a:pPr marL="0" indent="0">
              <a:buNone/>
            </a:pPr>
            <a:r>
              <a:rPr lang="en-US" dirty="0"/>
              <a:t>*Children who require additional support. </a:t>
            </a:r>
          </a:p>
          <a:p>
            <a:pPr marL="0" indent="0">
              <a:buNone/>
            </a:pPr>
            <a:r>
              <a:rPr lang="en-US" dirty="0"/>
              <a:t>*Children who have been identified as not making as much progress as expected. This information is then used to plan support and decide what resources/training is needed. </a:t>
            </a:r>
          </a:p>
          <a:p>
            <a:pPr marL="0" indent="0">
              <a:buNone/>
            </a:pPr>
            <a:r>
              <a:rPr lang="en-US" dirty="0"/>
              <a:t>The school identifies the needs of all SEND pupils on a individual provision maps, through the use of Insight. This identifies all support given within school and is reviewed regularly, so that the needs of children are met and resources are deployed as effectively as possible.</a:t>
            </a:r>
            <a:endParaRPr lang="en-GB" dirty="0"/>
          </a:p>
        </p:txBody>
      </p:sp>
    </p:spTree>
    <p:extLst>
      <p:ext uri="{BB962C8B-B14F-4D97-AF65-F5344CB8AC3E}">
        <p14:creationId xmlns:p14="http://schemas.microsoft.com/office/powerpoint/2010/main" val="3589119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6.Who are the other people providing services to children with SEND in this school?</a:t>
            </a:r>
            <a:endParaRPr lang="en-GB" dirty="0">
              <a:solidFill>
                <a:srgbClr val="7030A0"/>
              </a:solidFill>
            </a:endParaRPr>
          </a:p>
        </p:txBody>
      </p:sp>
      <p:sp>
        <p:nvSpPr>
          <p:cNvPr id="3" name="Content Placeholder 2"/>
          <p:cNvSpPr>
            <a:spLocks noGrp="1"/>
          </p:cNvSpPr>
          <p:nvPr>
            <p:ph idx="1"/>
          </p:nvPr>
        </p:nvSpPr>
        <p:spPr/>
        <p:txBody>
          <a:bodyPr>
            <a:normAutofit fontScale="85000" lnSpcReduction="20000"/>
          </a:bodyPr>
          <a:lstStyle/>
          <a:p>
            <a:pPr marL="0" indent="0">
              <a:buNone/>
            </a:pPr>
            <a:r>
              <a:rPr lang="en-US" b="1" dirty="0"/>
              <a:t>School Provision </a:t>
            </a:r>
          </a:p>
          <a:p>
            <a:pPr marL="0" indent="0">
              <a:buNone/>
            </a:pPr>
            <a:r>
              <a:rPr lang="en-US" dirty="0"/>
              <a:t>Class teachers have overall responsibility for ensuring children with SEND are taught well and make progress. Class teachers will work with children with SEND, as well as deploying and planning for teaching assistants to support individual children or small groups. </a:t>
            </a:r>
          </a:p>
          <a:p>
            <a:pPr marL="0" indent="0">
              <a:buNone/>
            </a:pPr>
            <a:r>
              <a:rPr lang="en-US" dirty="0"/>
              <a:t>A range of Learning Support Assistants will provide support and intervention for pupils in the areas of communication and language, physical development, anxiety and nurture, Reading and </a:t>
            </a:r>
            <a:r>
              <a:rPr lang="en-US" dirty="0" err="1"/>
              <a:t>Maths</a:t>
            </a:r>
            <a:r>
              <a:rPr lang="en-US" dirty="0"/>
              <a:t>. </a:t>
            </a:r>
          </a:p>
          <a:p>
            <a:pPr marL="0" indent="0">
              <a:buNone/>
            </a:pPr>
            <a:r>
              <a:rPr lang="en-US" dirty="0"/>
              <a:t>We have 1 designated THRIVE practitioner who work in school full time. </a:t>
            </a:r>
          </a:p>
          <a:p>
            <a:pPr marL="0" indent="0">
              <a:buNone/>
            </a:pPr>
            <a:r>
              <a:rPr lang="en-US" dirty="0"/>
              <a:t>The Head of School will be monitoring the provision for the Pupil Premium children (some of whom may be SEND). </a:t>
            </a:r>
            <a:endParaRPr lang="en-GB" dirty="0"/>
          </a:p>
        </p:txBody>
      </p:sp>
    </p:spTree>
    <p:extLst>
      <p:ext uri="{BB962C8B-B14F-4D97-AF65-F5344CB8AC3E}">
        <p14:creationId xmlns:p14="http://schemas.microsoft.com/office/powerpoint/2010/main" val="30958589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1025" y="887241"/>
            <a:ext cx="10302843" cy="4524315"/>
          </a:xfrm>
          <a:prstGeom prst="rect">
            <a:avLst/>
          </a:prstGeom>
        </p:spPr>
        <p:txBody>
          <a:bodyPr wrap="square">
            <a:spAutoFit/>
          </a:bodyPr>
          <a:lstStyle/>
          <a:p>
            <a:r>
              <a:rPr lang="en-US" b="1" dirty="0"/>
              <a:t>Local Authority Provision that could be delivered in school </a:t>
            </a:r>
          </a:p>
          <a:p>
            <a:endParaRPr lang="en-US" dirty="0"/>
          </a:p>
          <a:p>
            <a:r>
              <a:rPr lang="en-US" dirty="0"/>
              <a:t>We could receive support from the following outside agencies: </a:t>
            </a:r>
          </a:p>
          <a:p>
            <a:r>
              <a:rPr lang="en-US" dirty="0"/>
              <a:t>*Autism Outreach Service </a:t>
            </a:r>
          </a:p>
          <a:p>
            <a:r>
              <a:rPr lang="en-US" dirty="0"/>
              <a:t>*Educational Psychology Service </a:t>
            </a:r>
          </a:p>
          <a:p>
            <a:r>
              <a:rPr lang="en-US" dirty="0"/>
              <a:t>*Hearing Impaired Team </a:t>
            </a:r>
          </a:p>
          <a:p>
            <a:r>
              <a:rPr lang="en-US" dirty="0"/>
              <a:t>*SALT (Speech and Language Therapy) </a:t>
            </a:r>
          </a:p>
          <a:p>
            <a:r>
              <a:rPr lang="en-US" dirty="0"/>
              <a:t>*Family Support </a:t>
            </a:r>
          </a:p>
          <a:p>
            <a:r>
              <a:rPr lang="en-US" dirty="0"/>
              <a:t>*</a:t>
            </a:r>
            <a:r>
              <a:rPr lang="en-US" dirty="0" err="1"/>
              <a:t>Chadsgrove</a:t>
            </a:r>
            <a:r>
              <a:rPr lang="en-US" dirty="0"/>
              <a:t> Teaching School</a:t>
            </a:r>
          </a:p>
          <a:p>
            <a:r>
              <a:rPr lang="en-US" dirty="0"/>
              <a:t>*</a:t>
            </a:r>
            <a:r>
              <a:rPr lang="en-US" dirty="0" err="1"/>
              <a:t>Chadsgrove</a:t>
            </a:r>
            <a:r>
              <a:rPr lang="en-US" dirty="0"/>
              <a:t> Outreach Service </a:t>
            </a:r>
          </a:p>
          <a:p>
            <a:r>
              <a:rPr lang="en-US" dirty="0"/>
              <a:t>*Virtual Schools (Looked after Children Service) </a:t>
            </a:r>
          </a:p>
          <a:p>
            <a:r>
              <a:rPr lang="en-US" dirty="0"/>
              <a:t>*Early Years SENDCO Health Provision delivered in school </a:t>
            </a:r>
          </a:p>
          <a:p>
            <a:r>
              <a:rPr lang="en-US" dirty="0"/>
              <a:t>*Access to the School Nurse </a:t>
            </a:r>
          </a:p>
          <a:p>
            <a:r>
              <a:rPr lang="en-US" dirty="0"/>
              <a:t>*Physiotherapy (once referred) </a:t>
            </a:r>
          </a:p>
          <a:p>
            <a:r>
              <a:rPr lang="en-US" dirty="0"/>
              <a:t>*CAMHs (once referred) </a:t>
            </a:r>
          </a:p>
          <a:p>
            <a:r>
              <a:rPr lang="en-US" dirty="0"/>
              <a:t>*Occupational Therapy (once referred) </a:t>
            </a:r>
            <a:endParaRPr lang="en-GB" dirty="0"/>
          </a:p>
        </p:txBody>
      </p:sp>
    </p:spTree>
    <p:extLst>
      <p:ext uri="{BB962C8B-B14F-4D97-AF65-F5344CB8AC3E}">
        <p14:creationId xmlns:p14="http://schemas.microsoft.com/office/powerpoint/2010/main" val="419204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7061" y="1002733"/>
            <a:ext cx="10432610" cy="2031325"/>
          </a:xfrm>
          <a:prstGeom prst="rect">
            <a:avLst/>
          </a:prstGeom>
        </p:spPr>
        <p:txBody>
          <a:bodyPr wrap="square">
            <a:spAutoFit/>
          </a:bodyPr>
          <a:lstStyle/>
          <a:p>
            <a:r>
              <a:rPr lang="en-US" b="1" dirty="0"/>
              <a:t>Health Provision that </a:t>
            </a:r>
            <a:r>
              <a:rPr lang="en-US" b="1"/>
              <a:t>could be delivered </a:t>
            </a:r>
            <a:r>
              <a:rPr lang="en-US" b="1" dirty="0"/>
              <a:t>in school </a:t>
            </a:r>
          </a:p>
          <a:p>
            <a:endParaRPr lang="en-US" dirty="0"/>
          </a:p>
          <a:p>
            <a:r>
              <a:rPr lang="en-US" dirty="0"/>
              <a:t>*Access to the School Nurse </a:t>
            </a:r>
          </a:p>
          <a:p>
            <a:r>
              <a:rPr lang="en-US" dirty="0"/>
              <a:t>*Speech and Language Therapy (once referred)</a:t>
            </a:r>
          </a:p>
          <a:p>
            <a:r>
              <a:rPr lang="en-US" dirty="0"/>
              <a:t>*Physiotherapy (once referred) </a:t>
            </a:r>
          </a:p>
          <a:p>
            <a:r>
              <a:rPr lang="en-US" dirty="0"/>
              <a:t>*CAMHs (once referred) </a:t>
            </a:r>
          </a:p>
          <a:p>
            <a:r>
              <a:rPr lang="en-US" dirty="0"/>
              <a:t>*Occupational Therapy (once referred)</a:t>
            </a:r>
            <a:endParaRPr lang="en-GB" dirty="0"/>
          </a:p>
        </p:txBody>
      </p:sp>
    </p:spTree>
    <p:extLst>
      <p:ext uri="{BB962C8B-B14F-4D97-AF65-F5344CB8AC3E}">
        <p14:creationId xmlns:p14="http://schemas.microsoft.com/office/powerpoint/2010/main" val="19568454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7.How are the teachers in school helped to work with children with SEND, and what training do the Teachers have? </a:t>
            </a:r>
            <a:endParaRPr lang="en-GB" dirty="0">
              <a:solidFill>
                <a:srgbClr val="7030A0"/>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a:t>The </a:t>
            </a:r>
            <a:r>
              <a:rPr lang="en-US" dirty="0" err="1"/>
              <a:t>SENDCo’s</a:t>
            </a:r>
            <a:r>
              <a:rPr lang="en-US" dirty="0"/>
              <a:t> job is to support the class teacher in planning for children with SEND. </a:t>
            </a:r>
          </a:p>
          <a:p>
            <a:pPr marL="0" indent="0">
              <a:buNone/>
            </a:pPr>
            <a:r>
              <a:rPr lang="en-US" dirty="0"/>
              <a:t>The school provides training and support to enable all staff to improve the teaching and learning of all children, including those with SEND. When an outside agency works with a child time is given for the professional to feedback to teacher, and if possible the TA, as to findings and additional support. Individual teachers and support staff attend training courses run by outside agencies that are relevant to the needs of specific children in their class.ie Speech and Language. </a:t>
            </a:r>
            <a:endParaRPr lang="en-GB" dirty="0"/>
          </a:p>
        </p:txBody>
      </p:sp>
    </p:spTree>
    <p:extLst>
      <p:ext uri="{BB962C8B-B14F-4D97-AF65-F5344CB8AC3E}">
        <p14:creationId xmlns:p14="http://schemas.microsoft.com/office/powerpoint/2010/main" val="2146639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8.How will the Teaching be adapted for my child with SEND?</a:t>
            </a:r>
            <a:endParaRPr lang="en-GB" dirty="0">
              <a:solidFill>
                <a:srgbClr val="7030A0"/>
              </a:solidFill>
            </a:endParaRPr>
          </a:p>
        </p:txBody>
      </p:sp>
      <p:sp>
        <p:nvSpPr>
          <p:cNvPr id="3" name="Content Placeholder 2"/>
          <p:cNvSpPr>
            <a:spLocks noGrp="1"/>
          </p:cNvSpPr>
          <p:nvPr>
            <p:ph idx="1"/>
          </p:nvPr>
        </p:nvSpPr>
        <p:spPr/>
        <p:txBody>
          <a:bodyPr/>
          <a:lstStyle/>
          <a:p>
            <a:pPr marL="0" indent="0">
              <a:buNone/>
            </a:pPr>
            <a:r>
              <a:rPr lang="en-US" dirty="0"/>
              <a:t>Class teachers plan lessons according to the specific needs of all groups of children in their class and will ensure that all child’s needs are met. Support staff under the direction of the class teacher, can adapt planning to support the needs of your child where necessary. </a:t>
            </a:r>
          </a:p>
          <a:p>
            <a:pPr marL="0" indent="0">
              <a:buNone/>
            </a:pPr>
            <a:r>
              <a:rPr lang="en-US" dirty="0"/>
              <a:t>Specific resources and strategies (usually determined by an outside professional </a:t>
            </a:r>
            <a:r>
              <a:rPr lang="en-US" dirty="0" err="1"/>
              <a:t>ie</a:t>
            </a:r>
            <a:r>
              <a:rPr lang="en-US" dirty="0"/>
              <a:t> SALT) will be used to support your child individually and in groups. </a:t>
            </a:r>
          </a:p>
          <a:p>
            <a:pPr marL="0" indent="0">
              <a:buNone/>
            </a:pPr>
            <a:r>
              <a:rPr lang="en-US" dirty="0"/>
              <a:t>Planning and Teaching will be adapted on a daily basis if needed, to meet your child’s learning needs.</a:t>
            </a:r>
            <a:endParaRPr lang="en-GB" dirty="0"/>
          </a:p>
        </p:txBody>
      </p:sp>
    </p:spTree>
    <p:extLst>
      <p:ext uri="{BB962C8B-B14F-4D97-AF65-F5344CB8AC3E}">
        <p14:creationId xmlns:p14="http://schemas.microsoft.com/office/powerpoint/2010/main" val="14319154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9.How will we measure the progress of your child in school? </a:t>
            </a:r>
            <a:endParaRPr lang="en-GB" dirty="0">
              <a:solidFill>
                <a:srgbClr val="7030A0"/>
              </a:solidFill>
            </a:endParaRPr>
          </a:p>
        </p:txBody>
      </p:sp>
      <p:sp>
        <p:nvSpPr>
          <p:cNvPr id="3" name="Content Placeholder 2"/>
          <p:cNvSpPr>
            <a:spLocks noGrp="1"/>
          </p:cNvSpPr>
          <p:nvPr>
            <p:ph idx="1"/>
          </p:nvPr>
        </p:nvSpPr>
        <p:spPr>
          <a:xfrm>
            <a:off x="887240" y="2556932"/>
            <a:ext cx="10474859" cy="3318936"/>
          </a:xfrm>
        </p:spPr>
        <p:txBody>
          <a:bodyPr>
            <a:noAutofit/>
          </a:bodyPr>
          <a:lstStyle/>
          <a:p>
            <a:pPr marL="0" indent="0">
              <a:buNone/>
            </a:pPr>
            <a:r>
              <a:rPr lang="en-US" sz="1400" dirty="0"/>
              <a:t>Your child’s progress will be continually monitored by their class teacher. His/her progress will be reviewed formally with the </a:t>
            </a:r>
            <a:r>
              <a:rPr lang="en-US" sz="1400" dirty="0" err="1"/>
              <a:t>SENDCo</a:t>
            </a:r>
            <a:r>
              <a:rPr lang="en-US" sz="1400" dirty="0"/>
              <a:t> and at each assessment point in reading, writing and </a:t>
            </a:r>
            <a:r>
              <a:rPr lang="en-US" sz="1400" dirty="0" err="1"/>
              <a:t>maths</a:t>
            </a:r>
            <a:r>
              <a:rPr lang="en-US" sz="1400" dirty="0"/>
              <a:t>. </a:t>
            </a:r>
          </a:p>
          <a:p>
            <a:pPr marL="0" indent="0">
              <a:buNone/>
            </a:pPr>
            <a:r>
              <a:rPr lang="en-US" sz="1400" dirty="0"/>
              <a:t>At the end of the Foundation Stage children are assessed against the Early Learning Goals and are recorded as emerging the ELG, expected at the ELG or exceeding the ELG’s. Children in Year 1 also have to sit the Phonics Screening Test. This decides if each child is using phonics to an acceptable level. </a:t>
            </a:r>
          </a:p>
          <a:p>
            <a:pPr marL="0" indent="0">
              <a:buNone/>
            </a:pPr>
            <a:r>
              <a:rPr lang="en-US" sz="1400" dirty="0"/>
              <a:t>At the end of Year 6 all children are required to be formally assessed using Standard Assessment Tests (SATs). This is something the government requires all schools to conduct and the results of Year 6 SATs are published nationally. </a:t>
            </a:r>
          </a:p>
          <a:p>
            <a:pPr marL="0" indent="0">
              <a:buNone/>
            </a:pPr>
            <a:r>
              <a:rPr lang="en-US" sz="1400" dirty="0"/>
              <a:t>The progress of children on the SEN register is monitored during termly reviews with parents. Targets on here could be school determined or based on targets set by outside agencies specific to their needs. Targets will be set, and are designed to accelerate learning and close gaps. Progress against these targets will be reviewed regularly, evidence for judgements assessed and a future plan made. </a:t>
            </a:r>
          </a:p>
          <a:p>
            <a:pPr marL="0" indent="0">
              <a:buNone/>
            </a:pPr>
            <a:r>
              <a:rPr lang="en-US" sz="1400" dirty="0"/>
              <a:t>The progress of children with an EHC Plan will be formally reviewed at an Annual Review with all adults involved with the child’s education. Regular book </a:t>
            </a:r>
            <a:r>
              <a:rPr lang="en-US" sz="1400" dirty="0" err="1"/>
              <a:t>scrutinies</a:t>
            </a:r>
            <a:r>
              <a:rPr lang="en-US" sz="1400" dirty="0"/>
              <a:t> and lesson observations will be carried out by the </a:t>
            </a:r>
            <a:r>
              <a:rPr lang="en-US" sz="1400" dirty="0" err="1"/>
              <a:t>SENDCo</a:t>
            </a:r>
            <a:r>
              <a:rPr lang="en-US" sz="1400" dirty="0"/>
              <a:t> and other members of the Senior Management Team to ensure that the needs of all children are met and that the quality of teaching and learning is high. </a:t>
            </a:r>
            <a:endParaRPr lang="en-GB" sz="1400" dirty="0"/>
          </a:p>
        </p:txBody>
      </p:sp>
    </p:spTree>
    <p:extLst>
      <p:ext uri="{BB962C8B-B14F-4D97-AF65-F5344CB8AC3E}">
        <p14:creationId xmlns:p14="http://schemas.microsoft.com/office/powerpoint/2010/main" val="3226132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7240" y="1443841"/>
            <a:ext cx="10393378" cy="3785652"/>
          </a:xfrm>
          <a:prstGeom prst="rect">
            <a:avLst/>
          </a:prstGeom>
        </p:spPr>
        <p:txBody>
          <a:bodyPr wrap="square">
            <a:spAutoFit/>
          </a:bodyPr>
          <a:lstStyle/>
          <a:p>
            <a:r>
              <a:rPr lang="en-US" sz="2000" b="1" dirty="0"/>
              <a:t>Assessing the Impact of Intervention </a:t>
            </a:r>
          </a:p>
          <a:p>
            <a:r>
              <a:rPr lang="en-US" sz="2000" dirty="0"/>
              <a:t>A baseline assessment will take place at the beginning of an intervention- this will provide the point of reference for measuring progress made by a child and a target outcome set. Regular reviews will take place to ensure that the intervention is having the intended effect. Should progress be less than anticipated, consideration will be given to adapting the frequency and/or intensity. The termly reviews will involve the children and their parents as well as class teachers and a record will be kept of agreed actions. </a:t>
            </a:r>
          </a:p>
          <a:p>
            <a:endParaRPr lang="en-US" sz="2000" dirty="0"/>
          </a:p>
          <a:p>
            <a:r>
              <a:rPr lang="en-US" sz="2000" dirty="0"/>
              <a:t>Where difficulties persist, despite high quality interventions and appropriate adjustments, advice and support may be requested from other professionals, with the parent's consent. This might involve: Speech and Language Therapy Services, Occupational Therapist, Physiotherapist, Advisory Support Teacher or Educational Psychologist. </a:t>
            </a:r>
            <a:endParaRPr lang="en-GB" sz="2000" dirty="0"/>
          </a:p>
        </p:txBody>
      </p:sp>
    </p:spTree>
    <p:extLst>
      <p:ext uri="{BB962C8B-B14F-4D97-AF65-F5344CB8AC3E}">
        <p14:creationId xmlns:p14="http://schemas.microsoft.com/office/powerpoint/2010/main" val="12546300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10.What support do we have for you as a Parent of a child with SEND? </a:t>
            </a:r>
            <a:endParaRPr lang="en-GB" dirty="0">
              <a:solidFill>
                <a:srgbClr val="7030A0"/>
              </a:solidFill>
            </a:endParaRPr>
          </a:p>
        </p:txBody>
      </p:sp>
      <p:sp>
        <p:nvSpPr>
          <p:cNvPr id="3" name="Content Placeholder 2"/>
          <p:cNvSpPr>
            <a:spLocks noGrp="1"/>
          </p:cNvSpPr>
          <p:nvPr>
            <p:ph idx="1"/>
          </p:nvPr>
        </p:nvSpPr>
        <p:spPr>
          <a:xfrm>
            <a:off x="860078" y="2556932"/>
            <a:ext cx="10511073" cy="3599424"/>
          </a:xfrm>
        </p:spPr>
        <p:txBody>
          <a:bodyPr>
            <a:noAutofit/>
          </a:bodyPr>
          <a:lstStyle/>
          <a:p>
            <a:pPr>
              <a:buFont typeface="Arial" panose="020B0604020202020204" pitchFamily="34" charset="0"/>
              <a:buChar char="•"/>
            </a:pPr>
            <a:r>
              <a:rPr lang="en-US" sz="1500" dirty="0"/>
              <a:t>The class teacher is regularly available to discuss your child’s progress or any concerns you may have and to share information about what is working well at home or school, so that similar strategies can be used. </a:t>
            </a:r>
          </a:p>
          <a:p>
            <a:pPr>
              <a:buFont typeface="Arial" panose="020B0604020202020204" pitchFamily="34" charset="0"/>
              <a:buChar char="•"/>
            </a:pPr>
            <a:r>
              <a:rPr lang="en-US" sz="1500" dirty="0"/>
              <a:t>The </a:t>
            </a:r>
            <a:r>
              <a:rPr lang="en-US" sz="1500" dirty="0" err="1"/>
              <a:t>SENDCo</a:t>
            </a:r>
            <a:r>
              <a:rPr lang="en-US" sz="1500" dirty="0"/>
              <a:t> is available to meet with you to discuss your child’s progress or any concerns/worries you may have. </a:t>
            </a:r>
          </a:p>
          <a:p>
            <a:pPr>
              <a:buFont typeface="Arial" panose="020B0604020202020204" pitchFamily="34" charset="0"/>
              <a:buChar char="•"/>
            </a:pPr>
            <a:r>
              <a:rPr lang="en-US" sz="1500" dirty="0"/>
              <a:t>All information from outside professionals will be discussed with you, with the person involved directly, or where this is not possible in a report. </a:t>
            </a:r>
          </a:p>
          <a:p>
            <a:pPr>
              <a:buFont typeface="Arial" panose="020B0604020202020204" pitchFamily="34" charset="0"/>
              <a:buChar char="•"/>
            </a:pPr>
            <a:r>
              <a:rPr lang="en-US" sz="1500" dirty="0"/>
              <a:t>SEND Targets will be reviewed with your involvement at least every term with your class teacher. </a:t>
            </a:r>
          </a:p>
          <a:p>
            <a:pPr>
              <a:buFont typeface="Arial" panose="020B0604020202020204" pitchFamily="34" charset="0"/>
              <a:buChar char="•"/>
            </a:pPr>
            <a:r>
              <a:rPr lang="en-US" sz="1500" dirty="0"/>
              <a:t>Class work and homework will be differentiated to meet your child’s individual requirements. </a:t>
            </a:r>
          </a:p>
          <a:p>
            <a:pPr>
              <a:buFont typeface="Arial" panose="020B0604020202020204" pitchFamily="34" charset="0"/>
              <a:buChar char="•"/>
            </a:pPr>
            <a:r>
              <a:rPr lang="en-US" sz="1500" dirty="0"/>
              <a:t>A home-school communication book may be used to support communication with you if it has been agreed to be useful for you and your child. </a:t>
            </a:r>
          </a:p>
          <a:p>
            <a:pPr>
              <a:buFont typeface="Arial" panose="020B0604020202020204" pitchFamily="34" charset="0"/>
              <a:buChar char="•"/>
            </a:pPr>
            <a:r>
              <a:rPr lang="en-US" sz="1500" dirty="0"/>
              <a:t>The </a:t>
            </a:r>
            <a:r>
              <a:rPr lang="en-US" sz="1500" dirty="0" err="1"/>
              <a:t>SENDCo</a:t>
            </a:r>
            <a:r>
              <a:rPr lang="en-US" sz="1500" dirty="0"/>
              <a:t> is constantly liaising with other agencies regarding running workshops for parents about specific needs. Workshops previously ran have included Anger, Managing Feelings and a six week course on Understanding Autistic Spectrum Disorder. </a:t>
            </a:r>
          </a:p>
          <a:p>
            <a:pPr>
              <a:buFont typeface="Arial" panose="020B0604020202020204" pitchFamily="34" charset="0"/>
              <a:buChar char="•"/>
            </a:pPr>
            <a:r>
              <a:rPr lang="en-US" sz="1500" dirty="0"/>
              <a:t>Family Support offer workshops and training and details of these are always emailed out to parents. </a:t>
            </a:r>
            <a:endParaRPr lang="en-GB" sz="1500" dirty="0"/>
          </a:p>
        </p:txBody>
      </p:sp>
    </p:spTree>
    <p:extLst>
      <p:ext uri="{BB962C8B-B14F-4D97-AF65-F5344CB8AC3E}">
        <p14:creationId xmlns:p14="http://schemas.microsoft.com/office/powerpoint/2010/main" val="792318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11.How is </a:t>
            </a:r>
            <a:r>
              <a:rPr lang="en-US" dirty="0" err="1">
                <a:solidFill>
                  <a:srgbClr val="7030A0"/>
                </a:solidFill>
              </a:rPr>
              <a:t>Holywell</a:t>
            </a:r>
            <a:r>
              <a:rPr lang="en-US" dirty="0">
                <a:solidFill>
                  <a:srgbClr val="7030A0"/>
                </a:solidFill>
              </a:rPr>
              <a:t> Primary School accessible to children with SEND?</a:t>
            </a:r>
            <a:endParaRPr lang="en-GB" dirty="0">
              <a:solidFill>
                <a:srgbClr val="7030A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US" dirty="0"/>
              <a:t>The school is fully compliant with DDA (Disability Discrimination Act) requirements. </a:t>
            </a:r>
          </a:p>
          <a:p>
            <a:pPr marL="0" indent="0">
              <a:buNone/>
            </a:pPr>
            <a:r>
              <a:rPr lang="en-US" dirty="0"/>
              <a:t>The school is on a split-level with easy access. There are two lifts; one from FS and KS1 to the hall and Yr3 and then one from the school library to KS2. A stair lift allows access to Year 5. </a:t>
            </a:r>
          </a:p>
          <a:p>
            <a:pPr marL="0" indent="0">
              <a:buNone/>
            </a:pPr>
            <a:r>
              <a:rPr lang="en-US" dirty="0"/>
              <a:t>There are three bathroom management areas, with disabled toilets, shower area and changing facilities. </a:t>
            </a:r>
          </a:p>
          <a:p>
            <a:pPr marL="0" indent="0">
              <a:buNone/>
            </a:pPr>
            <a:r>
              <a:rPr lang="en-US" dirty="0"/>
              <a:t>We ensure where ever possible that equipment used is accessible to all children regardless of their needs. </a:t>
            </a:r>
          </a:p>
          <a:p>
            <a:pPr marL="0" indent="0">
              <a:buNone/>
            </a:pPr>
            <a:r>
              <a:rPr lang="en-US" dirty="0"/>
              <a:t>After-school provision is accessible to all children, including those with SEND. </a:t>
            </a:r>
          </a:p>
          <a:p>
            <a:pPr marL="0" indent="0">
              <a:buNone/>
            </a:pPr>
            <a:r>
              <a:rPr lang="en-US" dirty="0"/>
              <a:t>Extra-curricular activities are accessible for children with SEND. </a:t>
            </a:r>
            <a:endParaRPr lang="en-GB" dirty="0"/>
          </a:p>
        </p:txBody>
      </p:sp>
    </p:spTree>
    <p:extLst>
      <p:ext uri="{BB962C8B-B14F-4D97-AF65-F5344CB8AC3E}">
        <p14:creationId xmlns:p14="http://schemas.microsoft.com/office/powerpoint/2010/main" val="9254938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12.How will we support your child when they are joining this school? Leaving this school? Or moving on to another class? </a:t>
            </a:r>
            <a:endParaRPr lang="en-GB" dirty="0">
              <a:solidFill>
                <a:srgbClr val="7030A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US" dirty="0"/>
              <a:t>We know that transitions can be difficult for all children, especially for children with SEND. We take steps to ensure that any transition is as smooth as possible. </a:t>
            </a:r>
          </a:p>
          <a:p>
            <a:pPr marL="0" indent="0">
              <a:buNone/>
            </a:pPr>
            <a:r>
              <a:rPr lang="en-US" b="1" dirty="0"/>
              <a:t>If your child is joining us from another school. </a:t>
            </a:r>
          </a:p>
          <a:p>
            <a:pPr marL="0" indent="0">
              <a:buNone/>
            </a:pPr>
            <a:r>
              <a:rPr lang="en-US" dirty="0"/>
              <a:t>*The SENDCO will visit pre-schools with the Foundation Stage Leader when appropriate. </a:t>
            </a:r>
          </a:p>
          <a:p>
            <a:pPr marL="0" indent="0">
              <a:buNone/>
            </a:pPr>
            <a:r>
              <a:rPr lang="en-US" dirty="0"/>
              <a:t>*If your child is already school age the </a:t>
            </a:r>
            <a:r>
              <a:rPr lang="en-US" dirty="0" err="1"/>
              <a:t>SENDCo</a:t>
            </a:r>
            <a:r>
              <a:rPr lang="en-US" dirty="0"/>
              <a:t> and class teacher will liaise with the previous </a:t>
            </a:r>
            <a:r>
              <a:rPr lang="en-US" dirty="0" err="1"/>
              <a:t>SENDCo</a:t>
            </a:r>
            <a:r>
              <a:rPr lang="en-US" dirty="0"/>
              <a:t> and school staff, if possible. </a:t>
            </a:r>
          </a:p>
          <a:p>
            <a:pPr marL="0" indent="0">
              <a:buNone/>
            </a:pPr>
            <a:r>
              <a:rPr lang="en-US" dirty="0"/>
              <a:t>*If your child would be helped by a book/passport to support them in understanding moving on, then one will be made for them. </a:t>
            </a:r>
          </a:p>
          <a:p>
            <a:pPr marL="0" indent="0">
              <a:buNone/>
            </a:pPr>
            <a:r>
              <a:rPr lang="en-US" dirty="0"/>
              <a:t>*Your child will be able to visit our school and stay for taster sessions, if this is appropriate.</a:t>
            </a:r>
            <a:endParaRPr lang="en-GB" dirty="0"/>
          </a:p>
        </p:txBody>
      </p:sp>
    </p:spTree>
    <p:extLst>
      <p:ext uri="{BB962C8B-B14F-4D97-AF65-F5344CB8AC3E}">
        <p14:creationId xmlns:p14="http://schemas.microsoft.com/office/powerpoint/2010/main" val="11335445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2899" y="746005"/>
            <a:ext cx="10502020" cy="4801314"/>
          </a:xfrm>
          <a:prstGeom prst="rect">
            <a:avLst/>
          </a:prstGeom>
        </p:spPr>
        <p:txBody>
          <a:bodyPr wrap="square">
            <a:spAutoFit/>
          </a:bodyPr>
          <a:lstStyle/>
          <a:p>
            <a:r>
              <a:rPr lang="en-US" b="1" dirty="0"/>
              <a:t>If your child is moving to another school </a:t>
            </a:r>
          </a:p>
          <a:p>
            <a:endParaRPr lang="en-US" b="1" dirty="0"/>
          </a:p>
          <a:p>
            <a:r>
              <a:rPr lang="en-US" dirty="0"/>
              <a:t>*We will contact the school </a:t>
            </a:r>
            <a:r>
              <a:rPr lang="en-US" dirty="0" err="1"/>
              <a:t>SENDCo</a:t>
            </a:r>
            <a:r>
              <a:rPr lang="en-US" dirty="0"/>
              <a:t> and ensure he/she knows about any special arrangements or support that need to be made for your child. Where possible a planning meeting will take place with the </a:t>
            </a:r>
            <a:r>
              <a:rPr lang="en-US" dirty="0" err="1"/>
              <a:t>SENDCo</a:t>
            </a:r>
            <a:r>
              <a:rPr lang="en-US" dirty="0"/>
              <a:t> from the new school. </a:t>
            </a:r>
          </a:p>
          <a:p>
            <a:r>
              <a:rPr lang="en-US" dirty="0"/>
              <a:t>*We will make sure that all records about your child are passed on as soon as possible. </a:t>
            </a:r>
          </a:p>
          <a:p>
            <a:r>
              <a:rPr lang="en-US" dirty="0"/>
              <a:t>*If your child would be helped by a book/passport to support them in understanding moving on, then one will be made for them.</a:t>
            </a:r>
          </a:p>
          <a:p>
            <a:endParaRPr lang="en-US" dirty="0"/>
          </a:p>
          <a:p>
            <a:r>
              <a:rPr lang="en-US" b="1" dirty="0"/>
              <a:t>When moving classes in school. </a:t>
            </a:r>
          </a:p>
          <a:p>
            <a:endParaRPr lang="en-US" b="1" dirty="0"/>
          </a:p>
          <a:p>
            <a:r>
              <a:rPr lang="en-US" dirty="0"/>
              <a:t>*Information will be passed on to the new class teacher in advance and a planning meeting will take place with the new class teacher. SEND Targets will be discussed with the new teacher. </a:t>
            </a:r>
          </a:p>
          <a:p>
            <a:r>
              <a:rPr lang="en-US" dirty="0"/>
              <a:t>*Children will spend a ‘transition day’ with their new staff in their new classroom. </a:t>
            </a:r>
          </a:p>
          <a:p>
            <a:r>
              <a:rPr lang="en-US" dirty="0"/>
              <a:t>*Additional visits with teaching assistant support will be arranged by class teachers where appropriate. </a:t>
            </a:r>
          </a:p>
          <a:p>
            <a:r>
              <a:rPr lang="en-US" dirty="0"/>
              <a:t>*If your child would be helped by a book/passport to support them in understanding moving on, then one will be made for them. </a:t>
            </a:r>
            <a:endParaRPr lang="en-GB" dirty="0"/>
          </a:p>
        </p:txBody>
      </p:sp>
    </p:spTree>
    <p:extLst>
      <p:ext uri="{BB962C8B-B14F-4D97-AF65-F5344CB8AC3E}">
        <p14:creationId xmlns:p14="http://schemas.microsoft.com/office/powerpoint/2010/main" val="37320953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5881" y="1303699"/>
            <a:ext cx="10194202" cy="2585323"/>
          </a:xfrm>
          <a:prstGeom prst="rect">
            <a:avLst/>
          </a:prstGeom>
        </p:spPr>
        <p:txBody>
          <a:bodyPr wrap="square">
            <a:spAutoFit/>
          </a:bodyPr>
          <a:lstStyle/>
          <a:p>
            <a:r>
              <a:rPr lang="en-US" b="1" dirty="0"/>
              <a:t>In Year 6 </a:t>
            </a:r>
          </a:p>
          <a:p>
            <a:endParaRPr lang="en-US" b="1" dirty="0"/>
          </a:p>
          <a:p>
            <a:r>
              <a:rPr lang="en-US" dirty="0"/>
              <a:t>*The SENDCO will discuss the specific needs of your child with the SENDCO of the child’s secondary school. *Your child will participate in focused learning relating to aspects of transition, to support their understanding of the changes ahead. </a:t>
            </a:r>
          </a:p>
          <a:p>
            <a:r>
              <a:rPr lang="en-US" dirty="0"/>
              <a:t>*Where possible your child will visit their new school on several occasions, and in some cases staff from the new school may visit your child in school. </a:t>
            </a:r>
          </a:p>
          <a:p>
            <a:r>
              <a:rPr lang="en-US" dirty="0"/>
              <a:t>*If your child would be helped by a book/passport to support them in understanding moving on, then one will be made for them. </a:t>
            </a:r>
            <a:endParaRPr lang="en-GB" dirty="0"/>
          </a:p>
        </p:txBody>
      </p:sp>
    </p:spTree>
    <p:extLst>
      <p:ext uri="{BB962C8B-B14F-4D97-AF65-F5344CB8AC3E}">
        <p14:creationId xmlns:p14="http://schemas.microsoft.com/office/powerpoint/2010/main" val="40596679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7030A0"/>
                </a:solidFill>
              </a:rPr>
              <a:t>13.How will we support your child’s emotional and social development?</a:t>
            </a:r>
            <a:endParaRPr lang="en-GB" dirty="0">
              <a:solidFill>
                <a:srgbClr val="7030A0"/>
              </a:solidFill>
            </a:endParaRPr>
          </a:p>
        </p:txBody>
      </p:sp>
      <p:sp>
        <p:nvSpPr>
          <p:cNvPr id="3" name="Content Placeholder 2"/>
          <p:cNvSpPr>
            <a:spLocks noGrp="1"/>
          </p:cNvSpPr>
          <p:nvPr>
            <p:ph idx="1"/>
          </p:nvPr>
        </p:nvSpPr>
        <p:spPr>
          <a:xfrm>
            <a:off x="1213164" y="2547879"/>
            <a:ext cx="9973144" cy="3318936"/>
          </a:xfrm>
        </p:spPr>
        <p:txBody>
          <a:bodyPr>
            <a:noAutofit/>
          </a:bodyPr>
          <a:lstStyle/>
          <a:p>
            <a:pPr marL="0" indent="0">
              <a:buNone/>
            </a:pPr>
            <a:r>
              <a:rPr lang="en-US" sz="1600" dirty="0"/>
              <a:t>We </a:t>
            </a:r>
            <a:r>
              <a:rPr lang="en-US" sz="1600" dirty="0" err="1"/>
              <a:t>recognise</a:t>
            </a:r>
            <a:r>
              <a:rPr lang="en-US" sz="1600" dirty="0"/>
              <a:t> that some children have extra emotional and social needs that need to be developed and nurtured. These needs can manifest themselves in a number of ways, including </a:t>
            </a:r>
            <a:r>
              <a:rPr lang="en-US" sz="1600" dirty="0" err="1"/>
              <a:t>behavioural</a:t>
            </a:r>
            <a:r>
              <a:rPr lang="en-US" sz="1600" dirty="0"/>
              <a:t> difficulties, anxiousness, and being uncommunicative. All classes follow a structured PSHE (Personal, Social, Health Education) curriculum to support this development. However, for those children who find aspects of this difficult we may offer: </a:t>
            </a:r>
          </a:p>
          <a:p>
            <a:pPr marL="0" indent="0">
              <a:buNone/>
            </a:pPr>
            <a:r>
              <a:rPr lang="en-US" sz="1600" dirty="0"/>
              <a:t>*In-school nurture provision. </a:t>
            </a:r>
          </a:p>
          <a:p>
            <a:pPr marL="0" indent="0">
              <a:buNone/>
            </a:pPr>
            <a:r>
              <a:rPr lang="en-US" sz="1600" dirty="0"/>
              <a:t>*Lunchtime support through planned activities and groups, ran by play leaders (Yr6 children and lunchtime supervisors). </a:t>
            </a:r>
          </a:p>
          <a:p>
            <a:pPr marL="0" indent="0">
              <a:buNone/>
            </a:pPr>
            <a:r>
              <a:rPr lang="en-US" sz="1600" dirty="0"/>
              <a:t>*THRIVE provision, working one to one with a THRIVE practitioner, or in a small group. There will also be a lunchtime club available for children who need it.</a:t>
            </a:r>
          </a:p>
          <a:p>
            <a:pPr marL="0" indent="0">
              <a:buNone/>
            </a:pPr>
            <a:endParaRPr lang="en-US" sz="1600" dirty="0"/>
          </a:p>
        </p:txBody>
      </p:sp>
    </p:spTree>
    <p:extLst>
      <p:ext uri="{BB962C8B-B14F-4D97-AF65-F5344CB8AC3E}">
        <p14:creationId xmlns:p14="http://schemas.microsoft.com/office/powerpoint/2010/main" val="28636293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02875" y="1729212"/>
            <a:ext cx="7876515" cy="3416320"/>
          </a:xfrm>
          <a:prstGeom prst="rect">
            <a:avLst/>
          </a:prstGeom>
        </p:spPr>
        <p:txBody>
          <a:bodyPr wrap="square">
            <a:spAutoFit/>
          </a:bodyPr>
          <a:lstStyle/>
          <a:p>
            <a:r>
              <a:rPr lang="en-US" dirty="0"/>
              <a:t>Other relevant information and school policies include: </a:t>
            </a:r>
          </a:p>
          <a:p>
            <a:r>
              <a:rPr lang="en-US" dirty="0"/>
              <a:t>Worcestershire Schools Local Offer </a:t>
            </a:r>
          </a:p>
          <a:p>
            <a:r>
              <a:rPr lang="en-US" dirty="0"/>
              <a:t>Accessibility Plan </a:t>
            </a:r>
          </a:p>
          <a:p>
            <a:r>
              <a:rPr lang="en-US" dirty="0"/>
              <a:t>Equality Scheme </a:t>
            </a:r>
          </a:p>
          <a:p>
            <a:r>
              <a:rPr lang="en-US" dirty="0"/>
              <a:t>SEND Policy </a:t>
            </a:r>
          </a:p>
          <a:p>
            <a:endParaRPr lang="en-US" dirty="0"/>
          </a:p>
          <a:p>
            <a:endParaRPr lang="en-US" dirty="0"/>
          </a:p>
          <a:p>
            <a:endParaRPr lang="en-US" dirty="0"/>
          </a:p>
          <a:p>
            <a:endParaRPr lang="en-US" dirty="0"/>
          </a:p>
          <a:p>
            <a:endParaRPr lang="en-US" dirty="0"/>
          </a:p>
          <a:p>
            <a:endParaRPr lang="en-US" dirty="0"/>
          </a:p>
          <a:p>
            <a:r>
              <a:rPr lang="en-US" dirty="0"/>
              <a:t>This SEND Information Report was amended by Rebecca Evans (October 2025)</a:t>
            </a:r>
            <a:endParaRPr lang="en-GB" dirty="0"/>
          </a:p>
        </p:txBody>
      </p:sp>
    </p:spTree>
    <p:extLst>
      <p:ext uri="{BB962C8B-B14F-4D97-AF65-F5344CB8AC3E}">
        <p14:creationId xmlns:p14="http://schemas.microsoft.com/office/powerpoint/2010/main" val="8284086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4A14D1B920EE4EB86EF85A7A43433B" ma:contentTypeVersion="3" ma:contentTypeDescription="Create a new document." ma:contentTypeScope="" ma:versionID="9eaa23ea57d77c14224edd03eb9df5ce">
  <xsd:schema xmlns:xsd="http://www.w3.org/2001/XMLSchema" xmlns:xs="http://www.w3.org/2001/XMLSchema" xmlns:p="http://schemas.microsoft.com/office/2006/metadata/properties" xmlns:ns2="802b5d0c-390c-4ef8-a9c1-4f8d5d480e4e" targetNamespace="http://schemas.microsoft.com/office/2006/metadata/properties" ma:root="true" ma:fieldsID="c3b1d9f3e1a9411fc2f8bff6595c5c63" ns2:_="">
    <xsd:import namespace="802b5d0c-390c-4ef8-a9c1-4f8d5d480e4e"/>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2b5d0c-390c-4ef8-a9c1-4f8d5d480e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95B502-A659-42B3-A6BD-23E394D429D5}">
  <ds:schemaRefs>
    <ds:schemaRef ds:uri="http://schemas.microsoft.com/sharepoint/v3/contenttype/forms"/>
  </ds:schemaRefs>
</ds:datastoreItem>
</file>

<file path=customXml/itemProps2.xml><?xml version="1.0" encoding="utf-8"?>
<ds:datastoreItem xmlns:ds="http://schemas.openxmlformats.org/officeDocument/2006/customXml" ds:itemID="{CCC8D36A-D44A-4C4D-9B13-E46BB0B28762}">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0503B74-2DEE-460D-AC19-7583048D56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2b5d0c-390c-4ef8-a9c1-4f8d5d480e4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656</TotalTime>
  <Words>5666</Words>
  <Application>Microsoft Office PowerPoint</Application>
  <PresentationFormat>Widescreen</PresentationFormat>
  <Paragraphs>298</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Organic</vt:lpstr>
      <vt:lpstr>SEND Information Report</vt:lpstr>
      <vt:lpstr>Introduction</vt:lpstr>
      <vt:lpstr>PowerPoint Presentation</vt:lpstr>
      <vt:lpstr>What is the Local Offer? </vt:lpstr>
      <vt:lpstr>Your child has Special Educational Needs and Disabilities.   What can we at Holywell Primary and Nursery School offer you? </vt:lpstr>
      <vt:lpstr>PowerPoint Presentation</vt:lpstr>
      <vt:lpstr>Identifying the Special Educational Needs of Pupils. </vt:lpstr>
      <vt:lpstr>PowerPoint Presentation</vt:lpstr>
      <vt:lpstr>Children are identified as having SEND through the following process…</vt:lpstr>
      <vt:lpstr>Stage 1- Concerns</vt:lpstr>
      <vt:lpstr>PowerPoint Presentation</vt:lpstr>
      <vt:lpstr>Stage 2- Monitoring</vt:lpstr>
      <vt:lpstr>Stage 3- SEND register</vt:lpstr>
      <vt:lpstr>PowerPoint Presentation</vt:lpstr>
      <vt:lpstr>Identification of SEND and Graduated Response. </vt:lpstr>
      <vt:lpstr>Assess, Plan, Do, Review Cycle</vt:lpstr>
      <vt:lpstr>PowerPoint Presentation</vt:lpstr>
      <vt:lpstr>PowerPoint Presentation</vt:lpstr>
      <vt:lpstr>Additional resources specifically related to the areas of SEND and Communication and Interaction (ASD and SLCN)</vt:lpstr>
      <vt:lpstr>Additional resources specifically related to the areas of SEND and Cognition and Learning (MLD, SLD, SpLD)</vt:lpstr>
      <vt:lpstr>Additional resources specifically related to the areas of SEND and Social, Emotional and Mental Health.</vt:lpstr>
      <vt:lpstr>Additional resources specifically related to the areas of SEND and Sensory and Physical Needs</vt:lpstr>
      <vt:lpstr>Our SEND Profile</vt:lpstr>
      <vt:lpstr>1. Who are the best people to talk to in this school about my child’s difficulties with learning/ Special Educational Needs or Disabilities (SEND)? </vt:lpstr>
      <vt:lpstr>PowerPoint Presentation</vt:lpstr>
      <vt:lpstr>PowerPoint Presentation</vt:lpstr>
      <vt:lpstr>PowerPoint Presentation</vt:lpstr>
      <vt:lpstr>2. What are the different types of support available for children with SEND in our school?</vt:lpstr>
      <vt:lpstr>PowerPoint Presentation</vt:lpstr>
      <vt:lpstr>PowerPoint Presentation</vt:lpstr>
      <vt:lpstr>PowerPoint Presentation</vt:lpstr>
      <vt:lpstr>PowerPoint Presentation</vt:lpstr>
      <vt:lpstr>3. How can I let the school know that I am concerned about my child’s progress at school?</vt:lpstr>
      <vt:lpstr>4. How will the school let me know if they have concerns about my child’s learning in school? </vt:lpstr>
      <vt:lpstr>5.How is extra support allocated to children, and how do they progress in their learning? </vt:lpstr>
      <vt:lpstr>6.Who are the other people providing services to children with SEND in this school?</vt:lpstr>
      <vt:lpstr>PowerPoint Presentation</vt:lpstr>
      <vt:lpstr>PowerPoint Presentation</vt:lpstr>
      <vt:lpstr>7.How are the teachers in school helped to work with children with SEND, and what training do the Teachers have? </vt:lpstr>
      <vt:lpstr>8.How will the Teaching be adapted for my child with SEND?</vt:lpstr>
      <vt:lpstr>9.How will we measure the progress of your child in school? </vt:lpstr>
      <vt:lpstr>PowerPoint Presentation</vt:lpstr>
      <vt:lpstr>10.What support do we have for you as a Parent of a child with SEND? </vt:lpstr>
      <vt:lpstr>11.How is Holywell Primary School accessible to children with SEND?</vt:lpstr>
      <vt:lpstr>12.How will we support your child when they are joining this school? Leaving this school? Or moving on to another class? </vt:lpstr>
      <vt:lpstr>PowerPoint Presentation</vt:lpstr>
      <vt:lpstr>PowerPoint Presentation</vt:lpstr>
      <vt:lpstr>13.How will we support your child’s emotional and social development?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dc:title>
  <dc:creator>re81</dc:creator>
  <cp:lastModifiedBy>re81</cp:lastModifiedBy>
  <cp:revision>56</cp:revision>
  <cp:lastPrinted>2020-11-24T14:31:20Z</cp:lastPrinted>
  <dcterms:created xsi:type="dcterms:W3CDTF">2018-08-09T19:47:04Z</dcterms:created>
  <dcterms:modified xsi:type="dcterms:W3CDTF">2025-11-09T14:21:16Z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0x010100C44A14D1B920EE4EB86EF85A7A43433B</vt:lpwstr>
  </property>
</Properties>
</file>